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0" r:id="rId6"/>
    <p:sldId id="321" r:id="rId7"/>
    <p:sldId id="322" r:id="rId8"/>
    <p:sldId id="323" r:id="rId9"/>
    <p:sldId id="262" r:id="rId10"/>
    <p:sldId id="263" r:id="rId11"/>
    <p:sldId id="264" r:id="rId12"/>
    <p:sldId id="265" r:id="rId13"/>
    <p:sldId id="309" r:id="rId14"/>
    <p:sldId id="308" r:id="rId15"/>
    <p:sldId id="310" r:id="rId16"/>
    <p:sldId id="311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90" r:id="rId31"/>
    <p:sldId id="291" r:id="rId32"/>
    <p:sldId id="296" r:id="rId33"/>
    <p:sldId id="313" r:id="rId34"/>
    <p:sldId id="292" r:id="rId35"/>
    <p:sldId id="293" r:id="rId36"/>
    <p:sldId id="325" r:id="rId37"/>
    <p:sldId id="326" r:id="rId38"/>
    <p:sldId id="327" r:id="rId39"/>
    <p:sldId id="294" r:id="rId40"/>
    <p:sldId id="328" r:id="rId41"/>
    <p:sldId id="295" r:id="rId42"/>
    <p:sldId id="297" r:id="rId43"/>
    <p:sldId id="298" r:id="rId44"/>
    <p:sldId id="300" r:id="rId45"/>
    <p:sldId id="301" r:id="rId46"/>
    <p:sldId id="312" r:id="rId47"/>
    <p:sldId id="302" r:id="rId48"/>
    <p:sldId id="314" r:id="rId49"/>
    <p:sldId id="315" r:id="rId50"/>
    <p:sldId id="316" r:id="rId51"/>
    <p:sldId id="317" r:id="rId52"/>
    <p:sldId id="303" r:id="rId53"/>
    <p:sldId id="304" r:id="rId54"/>
    <p:sldId id="318" r:id="rId55"/>
    <p:sldId id="319" r:id="rId56"/>
    <p:sldId id="324" r:id="rId57"/>
    <p:sldId id="305" r:id="rId58"/>
    <p:sldId id="320" r:id="rId59"/>
    <p:sldId id="306" r:id="rId60"/>
    <p:sldId id="307" r:id="rId61"/>
    <p:sldId id="279" r:id="rId62"/>
    <p:sldId id="280" r:id="rId63"/>
    <p:sldId id="281" r:id="rId64"/>
    <p:sldId id="282" r:id="rId65"/>
    <p:sldId id="283" r:id="rId66"/>
    <p:sldId id="284" r:id="rId67"/>
    <p:sldId id="285" r:id="rId68"/>
    <p:sldId id="286" r:id="rId69"/>
    <p:sldId id="287" r:id="rId70"/>
    <p:sldId id="288" r:id="rId71"/>
    <p:sldId id="289" r:id="rId7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47" d="100"/>
          <a:sy n="47" d="100"/>
        </p:scale>
        <p:origin x="6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E300-487E-4446-A2E0-ED917CCA7A0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10/05/2018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4E0F-FE94-483E-A560-7AEA7466EE5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60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E300-487E-4446-A2E0-ED917CCA7A0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10/05/2018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4E0F-FE94-483E-A560-7AEA7466EE5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7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E300-487E-4446-A2E0-ED917CCA7A0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10/05/2018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4E0F-FE94-483E-A560-7AEA7466EE5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47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E300-487E-4446-A2E0-ED917CCA7A0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10/05/2018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4E0F-FE94-483E-A560-7AEA7466EE5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72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E300-487E-4446-A2E0-ED917CCA7A0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10/05/2018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4E0F-FE94-483E-A560-7AEA7466EE5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7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E300-487E-4446-A2E0-ED917CCA7A0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10/05/2018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4E0F-FE94-483E-A560-7AEA7466EE5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8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E300-487E-4446-A2E0-ED917CCA7A0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10/05/2018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4E0F-FE94-483E-A560-7AEA7466EE5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72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E300-487E-4446-A2E0-ED917CCA7A0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10/05/2018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4E0F-FE94-483E-A560-7AEA7466EE5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3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E300-487E-4446-A2E0-ED917CCA7A0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10/05/2018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4E0F-FE94-483E-A560-7AEA7466EE5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0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E300-487E-4446-A2E0-ED917CCA7A0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10/05/2018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4E0F-FE94-483E-A560-7AEA7466EE5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9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E300-487E-4446-A2E0-ED917CCA7A0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10/05/2018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4E0F-FE94-483E-A560-7AEA7466EE5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0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7E300-487E-4446-A2E0-ED917CCA7A0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10/05/2018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E4E0F-FE94-483E-A560-7AEA7466EE5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3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19605" y="1757063"/>
            <a:ext cx="9144000" cy="258902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SÉMINAIRES </a:t>
            </a:r>
            <a:r>
              <a:rPr lang="it-IT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PÉDAGOGIQUES</a:t>
            </a:r>
            <a:br>
              <a:rPr lang="it-IT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19605" y="3915782"/>
            <a:ext cx="9144000" cy="2443975"/>
          </a:xfrm>
        </p:spPr>
        <p:txBody>
          <a:bodyPr>
            <a:normAutofit lnSpcReduction="10000"/>
          </a:bodyPr>
          <a:lstStyle/>
          <a:p>
            <a:r>
              <a:rPr lang="it-IT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2017/2018</a:t>
            </a:r>
          </a:p>
          <a:p>
            <a:endParaRPr lang="it-IT" sz="5400" dirty="0" smtClean="0"/>
          </a:p>
          <a:p>
            <a:r>
              <a:rPr lang="it-IT" sz="5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Traduire</a:t>
            </a:r>
            <a:r>
              <a:rPr lang="it-IT" sz="5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sz="5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différence</a:t>
            </a:r>
            <a:endParaRPr lang="it-IT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633" y="268941"/>
            <a:ext cx="2681615" cy="162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1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8791" y="610011"/>
            <a:ext cx="11467651" cy="5866093"/>
          </a:xfrm>
        </p:spPr>
        <p:txBody>
          <a:bodyPr>
            <a:normAutofit lnSpcReduction="10000"/>
          </a:bodyPr>
          <a:lstStyle/>
          <a:p>
            <a:pPr hangingPunct="0">
              <a:spcAft>
                <a:spcPts val="0"/>
              </a:spcAft>
            </a:pP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Traduction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isomorphe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it-IT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grec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iso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égal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et </a:t>
            </a:r>
            <a:r>
              <a:rPr lang="it-IT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morphê</a:t>
            </a: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(forme)</a:t>
            </a:r>
            <a:endParaRPr lang="it-IT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hangingPunct="0">
              <a:spcAft>
                <a:spcPts val="0"/>
              </a:spcAft>
              <a:buNone/>
            </a:pPr>
            <a:endParaRPr lang="it-IT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Traduction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homomorphe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t-IT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grec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homos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semblable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et </a:t>
            </a:r>
            <a:r>
              <a:rPr lang="it-IT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morphê</a:t>
            </a:r>
            <a:endParaRPr lang="it-IT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hangingPunct="0">
              <a:spcAft>
                <a:spcPts val="0"/>
              </a:spcAft>
              <a:buNone/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Traduction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hétéromorphe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t-IT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grec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heteros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autre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et </a:t>
            </a:r>
            <a:r>
              <a:rPr lang="it-IT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morphê</a:t>
            </a:r>
            <a:endParaRPr lang="it-IT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hangingPunct="0">
              <a:spcAft>
                <a:spcPts val="0"/>
              </a:spcAft>
              <a:buNone/>
            </a:pPr>
            <a:endParaRPr lang="it-IT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it-IT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Traduction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libre		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passer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jeux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formes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hangingPunct="0"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sans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jeu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vice versa</a:t>
            </a:r>
          </a:p>
          <a:p>
            <a:pPr marL="0" indent="0" hangingPunct="0">
              <a:buNone/>
            </a:pP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endParaRPr lang="it-IT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distinction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est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établie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ici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différents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traduction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jeux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est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essentiellement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fondée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maintien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procédé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l’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c’est à dire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jeu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hangingPunct="0">
              <a:spcAft>
                <a:spcPts val="0"/>
              </a:spcAft>
              <a:buNone/>
            </a:pPr>
            <a:endParaRPr lang="it-IT" sz="2400" dirty="0" smtClean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264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763793"/>
            <a:ext cx="10515600" cy="5413170"/>
          </a:xfrm>
        </p:spPr>
        <p:txBody>
          <a:bodyPr/>
          <a:lstStyle/>
          <a:p>
            <a:pPr marL="0" indent="0" algn="ctr" hangingPunct="0">
              <a:spcAft>
                <a:spcPts val="0"/>
              </a:spcAft>
              <a:buNone/>
            </a:pPr>
            <a:r>
              <a:rPr lang="it-IT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Traduction</a:t>
            </a:r>
            <a:r>
              <a:rPr lang="it-IT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isomorphe</a:t>
            </a:r>
            <a:endParaRPr lang="it-IT" sz="3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hangingPunct="0">
              <a:spcAft>
                <a:spcPts val="0"/>
              </a:spcAft>
              <a:buNone/>
            </a:pPr>
            <a:endParaRPr lang="it-IT" sz="2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r>
              <a:rPr lang="it-IT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s’</a:t>
            </a:r>
            <a:r>
              <a:rPr lang="it-IT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agit</a:t>
            </a:r>
            <a:r>
              <a:rPr lang="it-IT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d’une </a:t>
            </a:r>
            <a:r>
              <a:rPr lang="it-IT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traduction</a:t>
            </a:r>
            <a:r>
              <a:rPr lang="it-IT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it-IT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transcodage</a:t>
            </a:r>
            <a:r>
              <a:rPr lang="it-IT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c’est-à-dire </a:t>
            </a:r>
            <a:r>
              <a:rPr lang="it-IT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reprenant</a:t>
            </a:r>
            <a:r>
              <a:rPr lang="it-IT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à la fois </a:t>
            </a:r>
            <a:r>
              <a:rPr lang="it-IT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it-IT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correspondent</a:t>
            </a:r>
            <a:r>
              <a:rPr lang="it-IT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it-IT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ceux</a:t>
            </a:r>
            <a:r>
              <a:rPr lang="it-IT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l’</a:t>
            </a:r>
            <a:r>
              <a:rPr lang="it-IT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  <a:r>
              <a:rPr lang="it-IT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le </a:t>
            </a:r>
            <a:r>
              <a:rPr lang="it-IT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it-IT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jeux</a:t>
            </a:r>
            <a:r>
              <a:rPr lang="it-IT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utilisé</a:t>
            </a:r>
            <a:r>
              <a:rPr lang="it-IT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Il y a </a:t>
            </a:r>
            <a:r>
              <a:rPr lang="it-IT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it-IT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égalité</a:t>
            </a:r>
            <a:r>
              <a:rPr lang="it-IT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it-IT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totale </a:t>
            </a:r>
            <a:r>
              <a:rPr lang="it-IT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entre</a:t>
            </a:r>
            <a:r>
              <a:rPr lang="it-IT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jeu</a:t>
            </a:r>
            <a:r>
              <a:rPr lang="it-IT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source et le </a:t>
            </a:r>
            <a:r>
              <a:rPr lang="it-IT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jeu</a:t>
            </a:r>
            <a:r>
              <a:rPr lang="it-IT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cible</a:t>
            </a:r>
            <a:r>
              <a:rPr lang="it-IT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r>
              <a:rPr lang="it-IT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est </a:t>
            </a:r>
            <a:r>
              <a:rPr lang="it-IT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certain</a:t>
            </a:r>
            <a:r>
              <a:rPr lang="it-IT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it-IT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traduction</a:t>
            </a:r>
            <a:r>
              <a:rPr lang="it-IT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isomorphe</a:t>
            </a:r>
            <a:r>
              <a:rPr lang="it-IT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jeux</a:t>
            </a:r>
            <a:r>
              <a:rPr lang="it-IT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n’est </a:t>
            </a:r>
            <a:r>
              <a:rPr lang="it-IT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</a:t>
            </a:r>
            <a:r>
              <a:rPr lang="it-IT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plus </a:t>
            </a:r>
            <a:r>
              <a:rPr lang="it-IT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fréquente</a:t>
            </a:r>
            <a:r>
              <a:rPr lang="it-IT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407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9850" y="190462"/>
            <a:ext cx="11822654" cy="6457764"/>
          </a:xfrm>
        </p:spPr>
        <p:txBody>
          <a:bodyPr>
            <a:noAutofit/>
          </a:bodyPr>
          <a:lstStyle/>
          <a:p>
            <a:pPr marL="0" indent="0" algn="ctr" hangingPunct="0">
              <a:buNone/>
            </a:pPr>
            <a:r>
              <a:rPr lang="it-IT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Traduction</a:t>
            </a:r>
            <a:r>
              <a:rPr 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homomorphe</a:t>
            </a:r>
            <a:endParaRPr lang="it-IT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hangingPunct="0">
              <a:buNone/>
            </a:pP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traduction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homomorphe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le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procédé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traduction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jeu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lequel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l’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rendu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le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homos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procédé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c’est-à-dire un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anagramme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un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anagramme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 calembour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son par un calembour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son (par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homonymie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homophonie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paronymie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un calembour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un calembour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(par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polysémie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synonymie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opposition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propre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figuré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un calembour 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absentia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 un calembour 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absentia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etc.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traduction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homomorphe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sans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doute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celle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laquelle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traducteur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le plus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tendance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s’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orienter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hangingPunct="0">
              <a:buNone/>
            </a:pP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Dès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traducteur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s’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aperçoit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qu’il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n’est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recréer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jeu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corresponde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celui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l’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il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cherche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trouver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 langue, un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équivalent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fondé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autres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termes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mais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conservant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procédé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hangingPunct="0"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traduction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offre une grande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liberté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traducteur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parce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procédé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verbal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utilisé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plus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étroit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mais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plutôt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niveau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catégories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jeux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Un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jeu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traduit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façons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satisfaisantes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parfois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certain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écart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la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formulation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originale.</a:t>
            </a:r>
          </a:p>
          <a:p>
            <a:pPr marL="0" indent="0"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52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87276" y="268940"/>
            <a:ext cx="116828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célèbre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aphorisme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«Traduttore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traditore», 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calembour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paronymique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traduit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français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moins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cinq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jeux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différents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t-IT" sz="2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Traduction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trahison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(calembour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paronymique</a:t>
            </a:r>
            <a:r>
              <a:rPr lang="it-IT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Traduire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trahir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(calembour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paronymique</a:t>
            </a:r>
            <a:r>
              <a:rPr lang="it-IT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2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Traduire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c’est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trahir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(calembour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paronymique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à forme proverbiale</a:t>
            </a:r>
            <a:r>
              <a:rPr lang="it-IT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2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traduire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trahir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(calembour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paronymique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à forme proverbiale</a:t>
            </a:r>
            <a:r>
              <a:rPr lang="it-IT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2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Traduire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c’est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trahir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peu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(calembour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paronymique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avec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allusion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à une formule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célèbre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2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Cet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exemple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montre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tout en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restant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catégorie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(calembour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son), et en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conservant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paronymie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multiples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possibles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sz="2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Possibilité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donnée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grâce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à la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valeur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pragmatique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ce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jeu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qui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reprend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modèle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formules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proverbiales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d’une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citation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très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connue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ce qui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rend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jeu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cible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plus facile à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mémoriser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dirty="0"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03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806824"/>
            <a:ext cx="10515600" cy="5477716"/>
          </a:xfrm>
        </p:spPr>
        <p:txBody>
          <a:bodyPr/>
          <a:lstStyle/>
          <a:p>
            <a:pPr marL="0" indent="0" algn="ctr" hangingPunct="0">
              <a:buNone/>
            </a:pPr>
            <a:r>
              <a:rPr lang="it-IT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Traduction</a:t>
            </a:r>
            <a:r>
              <a:rPr 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hétéromorphe</a:t>
            </a:r>
            <a:endParaRPr lang="it-IT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buNone/>
            </a:pP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certains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pour ne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briser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cohérence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la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lisibilité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d’un texte, il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vaut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mieux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la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traduction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hétéromorphe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c’est-à-dire pour un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jeu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autre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celui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l’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hangingPunc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Conserver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procédé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suffit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garantir la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réussite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c’est-à-dire la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reproduction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fonction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de l’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jeu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Plutôt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produire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jeu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naturel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qui ne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respecte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caractéristiques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langue d’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arrivée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s’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insère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mal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contexte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langue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cible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il est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préférable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trouver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jeu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mieux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ne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gêne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aucunement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lecture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traduction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638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4522" y="570155"/>
            <a:ext cx="11542955" cy="5723068"/>
          </a:xfrm>
        </p:spPr>
        <p:txBody>
          <a:bodyPr>
            <a:normAutofit fontScale="92500" lnSpcReduction="20000"/>
          </a:bodyPr>
          <a:lstStyle/>
          <a:p>
            <a:pPr marL="0" indent="0" algn="just" hangingPunct="0">
              <a:spcAft>
                <a:spcPts val="0"/>
              </a:spcAft>
              <a:buNone/>
            </a:pPr>
            <a:endParaRPr lang="it-IT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hangingPunct="0">
              <a:spcAft>
                <a:spcPts val="0"/>
              </a:spcAft>
              <a:buNone/>
            </a:pPr>
            <a:r>
              <a:rPr lang="it-IT" sz="3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Traduction</a:t>
            </a:r>
            <a:r>
              <a:rPr lang="it-IT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libre </a:t>
            </a:r>
            <a:endParaRPr lang="it-IT" sz="3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r>
              <a:rPr lang="it-IT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Avec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traduction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traducteur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repousse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encore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loin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limites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sa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tache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parce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qu’il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franchit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frontière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jeux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d’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autres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d’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écritures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dépourvus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jeux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verbaux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hangingPunct="0">
              <a:spcAft>
                <a:spcPts val="0"/>
              </a:spcAft>
              <a:buNone/>
            </a:pPr>
            <a:endParaRPr lang="it-IT" sz="2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a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trois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sous-types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t-IT" sz="2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hangingPunct="0">
              <a:spcAft>
                <a:spcPts val="0"/>
              </a:spcAft>
              <a:buFontTx/>
              <a:buChar char="−"/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traduction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jeux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non-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jeux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hangingPunct="0">
              <a:spcAft>
                <a:spcPts val="0"/>
              </a:spcAft>
              <a:buFontTx/>
              <a:buChar char="−"/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traduction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non-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jeux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jeux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endParaRPr lang="it-IT" sz="2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hangingPunct="0">
              <a:spcAft>
                <a:spcPts val="0"/>
              </a:spcAft>
              <a:buFontTx/>
              <a:buChar char="−"/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création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 nihilo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jeux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une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traduction</a:t>
            </a:r>
            <a:endParaRPr lang="it-IT" sz="2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est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certain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qu’avec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création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totale, on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atteint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limites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extrêmes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traduction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jeux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ne s’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agit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caprice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l’envie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traducteur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laisser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marque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texte.</a:t>
            </a:r>
            <a:endParaRPr lang="it-IT" sz="2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854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41065" y="634701"/>
            <a:ext cx="1139234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faut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jeu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soit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justifié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textuels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contexte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cognitif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global (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thème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l’ensemble de l’oeuvre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passage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précis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contexte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verbal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présence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certains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termes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texte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encore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jeux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tout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moins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figures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d’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écriture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particulières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it-IT" sz="3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endParaRPr lang="it-IT" sz="30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l’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indique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l’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appéllation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it-IT" sz="3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traduction</a:t>
            </a:r>
            <a:r>
              <a:rPr lang="it-IT" sz="3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libre», 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traducteur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jouit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d’une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certaine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liberté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tâche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recréation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l’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mais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constituent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garde-fous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doivent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l’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empêcher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quitter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domaine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recréation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entrer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celui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l’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pure et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gratuite et sans attache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justifiable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avec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l’</a:t>
            </a:r>
            <a:r>
              <a:rPr lang="it-IT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  <a:r>
              <a:rPr lang="it-IT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sz="3000" dirty="0"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64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58184"/>
            <a:ext cx="10515600" cy="5918779"/>
          </a:xfrm>
        </p:spPr>
        <p:txBody>
          <a:bodyPr/>
          <a:lstStyle/>
          <a:p>
            <a:pPr marL="0" indent="0" algn="just" hangingPunct="0">
              <a:spcAft>
                <a:spcPts val="0"/>
              </a:spcAft>
              <a:buNone/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premier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exemple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allons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examiner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 un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exercice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style de Raymond Queneau.</a:t>
            </a:r>
            <a:endParaRPr lang="it-IT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s’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agit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précisément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l’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exercice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intitulé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Distinguo</a:t>
            </a:r>
            <a:endParaRPr lang="it-IT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exercice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reprend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trame narrative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récit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base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Exercices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intitulé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it-IT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Notations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précisant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systématiquement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membre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phrase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quelle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prétendue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méprise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lecteur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doit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éviter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hangingPunct="0">
              <a:spcAft>
                <a:spcPts val="0"/>
              </a:spcAft>
              <a:buNone/>
            </a:pPr>
            <a:endParaRPr lang="it-IT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fait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précisions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pretexte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introduire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ce court texte une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multitude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jeux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divers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créent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it-IT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distinguos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annoncés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titre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871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946630" y="1450238"/>
            <a:ext cx="59127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it-IT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autobus (</a:t>
            </a:r>
            <a:r>
              <a:rPr lang="it-IT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qu’il</a:t>
            </a: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it-IT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faut</a:t>
            </a: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</a:t>
            </a:r>
            <a:endParaRPr lang="it-IT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prendre</a:t>
            </a:r>
            <a:r>
              <a:rPr lang="it-IT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un </a:t>
            </a:r>
            <a:r>
              <a:rPr lang="it-IT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autre</a:t>
            </a: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obus</a:t>
            </a: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je </a:t>
            </a:r>
            <a:r>
              <a:rPr lang="it-IT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</a:t>
            </a:r>
          </a:p>
          <a:p>
            <a:pPr algn="just" hangingPunct="0">
              <a:spcAft>
                <a:spcPts val="0"/>
              </a:spcAft>
            </a:pPr>
            <a:r>
              <a:rPr lang="it-IT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</a:t>
            </a: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avec</a:t>
            </a: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une vis) un </a:t>
            </a:r>
            <a:r>
              <a:rPr lang="it-IT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personnage</a:t>
            </a: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(qui </a:t>
            </a:r>
          </a:p>
          <a:p>
            <a:pPr algn="just" hangingPunct="0">
              <a:spcAft>
                <a:spcPts val="0"/>
              </a:spcAft>
            </a:pPr>
            <a:r>
              <a:rPr lang="it-IT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it-IT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perd</a:t>
            </a: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it-IT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coiffé</a:t>
            </a: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it-IT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chapeau</a:t>
            </a:r>
          </a:p>
          <a:p>
            <a:pPr algn="just" hangingPunct="0">
              <a:spcAft>
                <a:spcPts val="0"/>
              </a:spcAft>
            </a:pPr>
            <a:r>
              <a:rPr lang="it-IT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</a:t>
            </a:r>
            <a:r>
              <a:rPr lang="it-IT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d’une </a:t>
            </a:r>
            <a:r>
              <a:rPr lang="it-IT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peau</a:t>
            </a: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chat) cerné d’un fil </a:t>
            </a:r>
          </a:p>
          <a:p>
            <a:pPr algn="just" hangingPunct="0">
              <a:spcAft>
                <a:spcPts val="0"/>
              </a:spcAft>
            </a:pP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tressé</a:t>
            </a:r>
            <a:r>
              <a:rPr lang="it-IT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(et non de </a:t>
            </a:r>
            <a:r>
              <a:rPr lang="it-IT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tril</a:t>
            </a: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fessé</a:t>
            </a: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Il </a:t>
            </a:r>
            <a:r>
              <a:rPr lang="it-IT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possédait</a:t>
            </a:r>
            <a:endParaRPr lang="it-IT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(et non </a:t>
            </a:r>
            <a:r>
              <a:rPr lang="it-IT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</a:t>
            </a: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cédait</a:t>
            </a: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un long </a:t>
            </a:r>
            <a:r>
              <a:rPr lang="it-IT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</a:t>
            </a: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(et </a:t>
            </a:r>
            <a:r>
              <a:rPr lang="it-IT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</a:t>
            </a:r>
            <a:endParaRPr lang="it-IT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it-IT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loup</a:t>
            </a:r>
            <a:r>
              <a:rPr lang="it-IT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con).</a:t>
            </a:r>
            <a:endParaRPr lang="it-IT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11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8262" y="580913"/>
            <a:ext cx="11799276" cy="5596050"/>
          </a:xfrm>
        </p:spPr>
        <p:txBody>
          <a:bodyPr>
            <a:noAutofit/>
          </a:bodyPr>
          <a:lstStyle/>
          <a:p>
            <a:pPr marL="0" indent="0" algn="ctr" hangingPunct="0">
              <a:spcAft>
                <a:spcPts val="0"/>
              </a:spcAft>
              <a:buNone/>
            </a:pPr>
            <a:r>
              <a:rPr lang="it-IT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Oppositions-distinguos</a:t>
            </a:r>
            <a:endParaRPr lang="it-IT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hangingPunct="0">
              <a:spcAft>
                <a:spcPts val="0"/>
              </a:spcAft>
              <a:buNone/>
            </a:pPr>
            <a:endParaRPr lang="it-IT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Autobus/</a:t>
            </a:r>
            <a:r>
              <a:rPr lang="it-IT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autre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obus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it-IT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calembour </a:t>
            </a:r>
            <a:r>
              <a:rPr lang="it-IT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paronymique</a:t>
            </a: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praesentia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vis/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avec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une vis</a:t>
            </a: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it-IT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calembour </a:t>
            </a:r>
            <a:r>
              <a:rPr lang="it-IT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paronymique</a:t>
            </a: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praesentia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Personnage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perd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âge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it-IT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calembour </a:t>
            </a:r>
            <a:r>
              <a:rPr lang="it-IT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paronymique</a:t>
            </a: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praesent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tressé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tril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fessé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it-IT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contrepèterie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Possédait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cédait</a:t>
            </a: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it-IT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calembour </a:t>
            </a:r>
            <a:r>
              <a:rPr lang="it-IT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homophonique</a:t>
            </a: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praesentia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long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loup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it-IT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contrepèterie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41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048000" y="-3480584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96640" marR="269240" hangingPunct="0">
              <a:spcAft>
                <a:spcPts val="0"/>
              </a:spcAft>
            </a:pPr>
            <a:r>
              <a:rPr lang="it-IT" sz="1600" dirty="0" smtClean="0">
                <a:effectLst/>
                <a:latin typeface="New York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600" dirty="0" smtClean="0"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96640" marR="269240" hangingPunct="0">
              <a:spcAft>
                <a:spcPts val="0"/>
              </a:spcAft>
            </a:pPr>
            <a:r>
              <a:rPr lang="it-IT" sz="1600" dirty="0" smtClean="0">
                <a:effectLst/>
                <a:latin typeface="New York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it-IT" sz="1600" dirty="0" smtClean="0"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69240" algn="just" hangingPunct="0">
              <a:spcAft>
                <a:spcPts val="0"/>
              </a:spcAft>
            </a:pPr>
            <a:r>
              <a:rPr lang="it-IT" b="1" dirty="0" smtClean="0">
                <a:effectLst/>
                <a:latin typeface="New York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600" dirty="0"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71078" y="427494"/>
            <a:ext cx="754111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9240" algn="r" hangingPunct="0">
              <a:spcAft>
                <a:spcPts val="0"/>
              </a:spcAft>
            </a:pPr>
            <a:r>
              <a:rPr lang="it-IT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Domenico D’Oria</a:t>
            </a:r>
            <a:endParaRPr lang="it-IT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69240" algn="r" hangingPunct="0">
              <a:spcAft>
                <a:spcPts val="0"/>
              </a:spcAft>
            </a:pPr>
            <a:r>
              <a:rPr lang="it-IT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it-IT" sz="1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avril</a:t>
            </a:r>
            <a:r>
              <a:rPr lang="it-IT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2018</a:t>
            </a:r>
            <a:endParaRPr lang="it-IT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69240" algn="just" hangingPunct="0">
              <a:spcAft>
                <a:spcPts val="0"/>
              </a:spcAft>
            </a:pPr>
            <a:r>
              <a:rPr lang="it-IT" sz="1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it-IT" sz="1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69240" algn="just" hangingPunct="0">
              <a:spcAft>
                <a:spcPts val="0"/>
              </a:spcAft>
            </a:pPr>
            <a:r>
              <a:rPr lang="it-IT" sz="1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it-IT" sz="1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69240" algn="just" hangingPunct="0">
              <a:spcAft>
                <a:spcPts val="0"/>
              </a:spcAft>
            </a:pPr>
            <a:r>
              <a:rPr lang="it-IT" sz="1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69240" algn="ctr" hangingPunct="0">
              <a:spcAft>
                <a:spcPts val="0"/>
              </a:spcAft>
            </a:pPr>
            <a:r>
              <a:rPr lang="it-IT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TRADUCTION DES JEUX DE MOTS</a:t>
            </a:r>
            <a:endParaRPr lang="it-IT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69240" algn="ctr" hangingPunct="0">
              <a:spcAft>
                <a:spcPts val="0"/>
              </a:spcAft>
            </a:pPr>
            <a:r>
              <a:rPr lang="it-IT" sz="1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69240" algn="ctr" hangingPunct="0">
              <a:spcAft>
                <a:spcPts val="0"/>
              </a:spcAft>
            </a:pPr>
            <a:r>
              <a:rPr lang="it-IT" sz="1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69240" indent="3690620" algn="r" hangingPunct="0">
              <a:spcAft>
                <a:spcPts val="0"/>
              </a:spcAft>
            </a:pP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y a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toujours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aspect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jeu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</a:t>
            </a:r>
          </a:p>
          <a:p>
            <a:pPr marR="269240" indent="3690620" algn="r" hangingPunct="0">
              <a:spcAft>
                <a:spcPts val="0"/>
              </a:spcAft>
            </a:pP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littérature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parce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qu’écrire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écrire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</a:p>
          <a:p>
            <a:pPr marR="269240" indent="3690620" algn="r" hangingPunct="0">
              <a:spcAft>
                <a:spcPts val="0"/>
              </a:spcAft>
            </a:pP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texte, quel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qu’il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soit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est un pari, un </a:t>
            </a:r>
          </a:p>
          <a:p>
            <a:pPr marR="269240" indent="3690620" algn="r" hangingPunct="0">
              <a:spcAft>
                <a:spcPts val="0"/>
              </a:spcAft>
            </a:pP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acte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doit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obéir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règles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269240" indent="3690620" algn="r" hangingPunct="0">
              <a:spcAft>
                <a:spcPts val="0"/>
              </a:spcAft>
            </a:pP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bien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transgresser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sciemment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R="269240" indent="3690620" algn="r" hangingPunct="0">
              <a:spcAft>
                <a:spcPts val="0"/>
              </a:spcAft>
            </a:pP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aspect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ludique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littérature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R="269240" indent="3690620" algn="r" hangingPunct="0">
              <a:spcAft>
                <a:spcPts val="0"/>
              </a:spcAft>
            </a:pP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méthodologiquement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nécessaire. </a:t>
            </a:r>
          </a:p>
          <a:p>
            <a:pPr marR="269240" indent="3690620" algn="r" hangingPunct="0">
              <a:spcAft>
                <a:spcPts val="0"/>
              </a:spcAft>
            </a:pP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 qui ne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veut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dire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</a:t>
            </a:r>
          </a:p>
          <a:p>
            <a:pPr marR="269240" indent="3690620" algn="r" hangingPunct="0">
              <a:spcAft>
                <a:spcPts val="0"/>
              </a:spcAft>
            </a:pP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littérature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soit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sérieuse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le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jeu</a:t>
            </a:r>
            <a:endParaRPr lang="it-IT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69240" indent="3690620" algn="r" hangingPunct="0">
              <a:spcAft>
                <a:spcPts val="0"/>
              </a:spcAft>
            </a:pP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lui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quelque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chose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très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269240" indent="3690620" algn="r" hangingPunct="0">
              <a:spcAft>
                <a:spcPts val="0"/>
              </a:spcAft>
            </a:pP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sérieux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269240" indent="3690620" algn="r" hangingPunct="0">
              <a:spcAft>
                <a:spcPts val="0"/>
              </a:spcAft>
            </a:pP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R="269240" indent="3690620" algn="r" hangingPunct="0">
              <a:spcAft>
                <a:spcPts val="0"/>
              </a:spcAft>
            </a:pP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Italo Calvino, 1979</a:t>
            </a:r>
          </a:p>
          <a:p>
            <a:pPr marR="269240" indent="3690620" algn="r" hangingPunct="0">
              <a:spcAft>
                <a:spcPts val="0"/>
              </a:spcAft>
            </a:pP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R="269240" indent="3690620" algn="r" hangingPunct="0">
              <a:spcAft>
                <a:spcPts val="0"/>
              </a:spcAft>
            </a:pP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R="269240" indent="3690620" algn="r" hangingPunct="0">
              <a:spcAft>
                <a:spcPts val="0"/>
              </a:spcAft>
            </a:pP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R="269240" indent="3690620" algn="r" hangingPunct="0">
              <a:spcAft>
                <a:spcPts val="0"/>
              </a:spcAft>
            </a:pP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idéal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multiple. Le</a:t>
            </a:r>
          </a:p>
          <a:p>
            <a:pPr marR="269240" indent="3690620" algn="r" hangingPunct="0">
              <a:spcAft>
                <a:spcPts val="0"/>
              </a:spcAft>
            </a:pP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qu’il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 et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qu’il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placé</a:t>
            </a:r>
            <a:endParaRPr lang="it-IT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69240" indent="3690620" algn="r" hangingPunct="0">
              <a:spcAft>
                <a:spcPts val="0"/>
              </a:spcAft>
            </a:pP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phrase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à la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faveur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</a:p>
          <a:p>
            <a:pPr marR="269240" indent="3690620" algn="r" hangingPunct="0">
              <a:spcAft>
                <a:spcPts val="0"/>
              </a:spcAft>
            </a:pP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certaines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circonstances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prêter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à</a:t>
            </a:r>
          </a:p>
          <a:p>
            <a:pPr marR="269240" indent="3690620" algn="r" hangingPunct="0">
              <a:spcAft>
                <a:spcPts val="0"/>
              </a:spcAft>
            </a:pP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différents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</a:t>
            </a: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269240" indent="3690620" algn="r" hangingPunct="0">
              <a:spcAft>
                <a:spcPts val="0"/>
              </a:spcAft>
            </a:pP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R="269240" indent="3690620" algn="r" hangingPunct="0">
              <a:spcAft>
                <a:spcPts val="0"/>
              </a:spcAft>
            </a:pPr>
            <a:r>
              <a:rPr lang="it-IT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Freud</a:t>
            </a:r>
            <a:endParaRPr lang="it-I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42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26123" y="281354"/>
            <a:ext cx="10515600" cy="6176963"/>
          </a:xfrm>
        </p:spPr>
        <p:txBody>
          <a:bodyPr>
            <a:normAutofit/>
          </a:bodyPr>
          <a:lstStyle/>
          <a:p>
            <a:pPr marL="0" indent="0" algn="ctr" hangingPunct="0">
              <a:buNone/>
            </a:pPr>
            <a:endParaRPr lang="it-IT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buNone/>
            </a:pPr>
            <a:r>
              <a:rPr lang="it-I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formel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remarquera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calembours de ce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passage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praesentia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puisque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créer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distinguos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il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faut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deux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termes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l’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opposition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soient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cooccurrents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hangingPunct="0"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buNone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eux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calembours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paronymiques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autrement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reposent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ressemblances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phoniques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hangingPunct="0">
              <a:buNone/>
            </a:pPr>
            <a:endParaRPr lang="it-IT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buNone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sémantique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jeux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verbaux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créent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rapprochements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surprenants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avec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production d’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effets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humoristiques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texte.</a:t>
            </a:r>
          </a:p>
          <a:p>
            <a:pPr marL="0" indent="0" algn="ctr" hangingPunct="0"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76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1015" y="158262"/>
            <a:ext cx="11816862" cy="6682153"/>
          </a:xfrm>
        </p:spPr>
        <p:txBody>
          <a:bodyPr>
            <a:normAutofit fontScale="92500" lnSpcReduction="10000"/>
          </a:bodyPr>
          <a:lstStyle/>
          <a:p>
            <a:pPr marL="0" indent="0" algn="just" hangingPunct="0">
              <a:spcAft>
                <a:spcPts val="0"/>
              </a:spcAft>
              <a:buNone/>
            </a:pP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Comment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traduire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passage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italien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puisque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jeux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auxquels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recourt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Queneau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intimement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liés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particularités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langue française (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paronymie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autobus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autre</a:t>
            </a: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obus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rapport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permutation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it-IT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loup</a:t>
            </a: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con)</a:t>
            </a:r>
            <a:endParaRPr lang="it-IT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souligne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«c’era un gruppo di esercizi intraducibili (almeno in linea di principio) 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perché l’italiano non sopporta giochi che il francese invece incoraggia. Ho eliminato </a:t>
            </a:r>
            <a:r>
              <a:rPr lang="it-IT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Loucherbem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…. Ho dovuto pure eliminare </a:t>
            </a:r>
            <a:r>
              <a:rPr lang="it-IT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Homophonique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perché il francese è ricco di omofoni e l’italiano 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no.</a:t>
            </a:r>
            <a:endParaRPr lang="it-IT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Anche </a:t>
            </a:r>
            <a:r>
              <a:rPr lang="it-IT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Contre-petteries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avrebbe dovuto essere tralasciato perché si tratta di un genere tipicamente francese con una sua illustre tradizione: L’ho tradotto ugualmente, per scommessa, ma il risultato non è 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entusiasmante.</a:t>
            </a:r>
          </a:p>
          <a:p>
            <a:pPr marL="0" indent="0" algn="just" hangingPunct="0">
              <a:spcAft>
                <a:spcPts val="0"/>
              </a:spcAft>
              <a:buNone/>
            </a:pPr>
            <a:endParaRPr lang="it-IT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C’è un altro esercizio (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Distinguo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che è  anch’esso basato su omofonie, e l’ho trasformato in un gioco di equivoci lessicali fondati su omonimie e omografie.</a:t>
            </a:r>
          </a:p>
          <a:p>
            <a:pPr marL="0" indent="0" algn="just" hangingPunc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Ogni lingua ha i suoi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problemi».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endParaRPr lang="it-IT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hangingPunct="0">
              <a:spcAft>
                <a:spcPts val="0"/>
              </a:spcAft>
              <a:buNone/>
            </a:pP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61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3431" y="263768"/>
            <a:ext cx="11764107" cy="6312878"/>
          </a:xfrm>
        </p:spPr>
        <p:txBody>
          <a:bodyPr>
            <a:normAutofit fontScale="92500" lnSpcReduction="20000"/>
          </a:bodyPr>
          <a:lstStyle/>
          <a:p>
            <a:pPr marL="0" indent="0" algn="just" hangingPunct="0">
              <a:buNone/>
            </a:pP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il est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clair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forme de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certains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jeux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très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liée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 hangingPunc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it-I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caractéristiques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langue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laquelle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formulés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buNone/>
            </a:pPr>
            <a:r>
              <a:rPr lang="it-I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Ainsi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langue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français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laquelle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n’y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correspondance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fixe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l’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orthographe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la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phonétique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autrement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s’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écrire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différentes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façons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/o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0" indent="0" algn="ctr" hangingPunct="0">
              <a:buNone/>
            </a:pPr>
            <a:endParaRPr lang="it-IT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hangingPunct="0">
              <a:buNone/>
            </a:pP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o, oh, </a:t>
            </a:r>
            <a:r>
              <a:rPr lang="it-I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aux</a:t>
            </a: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eau, </a:t>
            </a:r>
            <a:r>
              <a:rPr lang="it-I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eaux</a:t>
            </a: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aulx</a:t>
            </a: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ault</a:t>
            </a: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haut</a:t>
            </a: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 hangingPunc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 hangingPunc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prête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bien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jeux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exploitent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variabilité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calembours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homophoniques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paronymiques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hangingPunc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 hangingPunc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revanche,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langues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dont le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orthographique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plus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plus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systématique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lesquelles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«on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écrit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it-I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prononce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l’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italien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tendent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riches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termes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polysémiques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homonymiques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mieux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prêter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aux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calembours de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deux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hangingPunct="0"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49880" y="291077"/>
            <a:ext cx="6078967" cy="6348046"/>
          </a:xfrm>
        </p:spPr>
        <p:txBody>
          <a:bodyPr/>
          <a:lstStyle/>
          <a:p>
            <a:pPr marL="0" indent="0" algn="ctr" hangingPunct="0">
              <a:spcAft>
                <a:spcPts val="0"/>
              </a:spcAft>
              <a:buNone/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Voilà la 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traduction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Umberto Eco:</a:t>
            </a:r>
            <a:endParaRPr lang="it-IT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bel di, sul torpedone (non la torre </a:t>
            </a:r>
            <a:endParaRPr lang="it-IT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 pedone) scorsi (ma non preteriti)</a:t>
            </a:r>
            <a:endParaRPr lang="it-IT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tipo (non un carattere a stampa)</a:t>
            </a:r>
            <a:endParaRPr lang="it-IT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ovvero un giovinotto (che non era un</a:t>
            </a:r>
            <a:endParaRPr lang="it-IT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sette da poco cresciuto), munito (si, ma</a:t>
            </a:r>
            <a:endParaRPr lang="it-IT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scimunito (di un cappello incoronato </a:t>
            </a:r>
            <a:endParaRPr lang="it-IT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(non incornato) da un gallone (non di</a:t>
            </a:r>
            <a:endParaRPr lang="it-IT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birra), e con un lunghissimo collo (non</a:t>
            </a:r>
            <a:endParaRPr lang="it-IT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postale).</a:t>
            </a:r>
            <a:endParaRPr lang="it-IT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389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387275"/>
            <a:ext cx="11084169" cy="5789688"/>
          </a:xfrm>
        </p:spPr>
        <p:txBody>
          <a:bodyPr>
            <a:normAutofit lnSpcReduction="10000"/>
          </a:bodyPr>
          <a:lstStyle/>
          <a:p>
            <a:pPr marL="0" indent="0" algn="ctr" hangingPunct="0">
              <a:buNone/>
            </a:pPr>
            <a:r>
              <a:rPr lang="it-IT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Oppositions-distinguos</a:t>
            </a:r>
            <a:endParaRPr lang="it-IT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hangingPunct="0">
              <a:buNone/>
            </a:pPr>
            <a:endParaRPr lang="it-IT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hangingPunct="0"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torpedone/torre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 pedone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jeu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paronymique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avec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inclusion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hangingPunc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scorsi/preteriti			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jeu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homonymique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scorsi/scorsi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hangingPunct="0">
              <a:buNone/>
            </a:pP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jeu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synonymique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scorsi/preteriti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hangingPunc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calembour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polysémique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tipo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hangingPunc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giovinotto				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calembour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homophonique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absentia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hangingPunc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jeu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sémique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l’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opposition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otto/sette</a:t>
            </a:r>
          </a:p>
          <a:p>
            <a:pPr marL="0" indent="0" hangingPunc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munito/scimunito		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jeu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paronymique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avec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inclusion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hangingPunc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incoronato/incornato		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calembour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paronymique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praesentia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hangingPunc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gallone				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calembour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polysémique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gallone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hangingPunc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lunghissimo collo		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calembour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polysémique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619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431" y="968252"/>
            <a:ext cx="4508595" cy="550288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194" y="968252"/>
            <a:ext cx="4522544" cy="5766664"/>
          </a:xfrm>
          <a:prstGeom prst="rect">
            <a:avLst/>
          </a:prstGeom>
        </p:spPr>
      </p:pic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1418493" y="0"/>
            <a:ext cx="9144000" cy="668215"/>
          </a:xfrm>
        </p:spPr>
        <p:txBody>
          <a:bodyPr>
            <a:normAutofit/>
          </a:bodyPr>
          <a:lstStyle/>
          <a:p>
            <a:r>
              <a:rPr lang="it-IT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Promenade de Picasso</a:t>
            </a:r>
            <a:endParaRPr lang="it-IT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48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333077" y="205885"/>
            <a:ext cx="6236677" cy="6183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[…]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la voilà qui </a:t>
            </a:r>
            <a:r>
              <a:rPr lang="it-I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tourne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dans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 </a:t>
            </a:r>
            <a:r>
              <a:rPr lang="it-I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assiette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réelle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sournoisement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elle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it-I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même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doucement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sans </a:t>
            </a:r>
            <a:r>
              <a:rPr lang="it-I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bouger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it-IT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comme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it-IT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duc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Guise qui se </a:t>
            </a:r>
            <a:r>
              <a:rPr lang="it-IT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déguise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it-IT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it-IT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gaz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parce </a:t>
            </a:r>
            <a:r>
              <a:rPr lang="it-I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qu’on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veut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malgré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lui </a:t>
            </a:r>
            <a:r>
              <a:rPr lang="it-I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lui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tirer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it-I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portrait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it-IT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pomme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it-IT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déguise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it-IT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beau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fruit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déguisé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[…]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[…]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la </a:t>
            </a:r>
            <a:r>
              <a:rPr lang="it-I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pomme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it-I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tournant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évoque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it-I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pommier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it-I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Paradis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terrestre et </a:t>
            </a:r>
            <a:r>
              <a:rPr lang="it-I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Ève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it-I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puis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Adam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</a:t>
            </a:r>
            <a:r>
              <a:rPr lang="it-I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arrosoir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l’</a:t>
            </a:r>
            <a:r>
              <a:rPr lang="it-I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espalier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Parmentier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l’</a:t>
            </a:r>
            <a:r>
              <a:rPr lang="it-I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escalier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Canada </a:t>
            </a:r>
            <a:r>
              <a:rPr lang="it-I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Hespérides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it-I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Normandie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it-I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Reinette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it-I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l’Api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it-IT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serpent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Jeu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it-IT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Paume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it-IT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serment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Jus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it-IT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Pomme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le </a:t>
            </a:r>
            <a:r>
              <a:rPr lang="it-I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péché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originel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[…]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[…]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terrifiants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pépins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it-IT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réalité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7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91841" y="570155"/>
            <a:ext cx="4862455" cy="541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7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Traduzione 1:</a:t>
            </a:r>
            <a:endParaRPr lang="it-IT" sz="1700" i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 eccola che gira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nel suo piatto reale,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sorniona, su se stessa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dolcemente, senza darlo a vedere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come un Marat che si mette l’armatura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perché per forza lo </a:t>
            </a:r>
            <a:r>
              <a:rPr lang="it-IT" sz="17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voglion</a:t>
            </a:r>
            <a:r>
              <a:rPr lang="it-IT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ritrarre,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mela si traveste da bel frutto travestito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7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Traduzione 2:</a:t>
            </a:r>
            <a:endParaRPr lang="it-IT" sz="1700" i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 eccola girare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nel suo piatto reale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subdolamente su se stessa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piano piano senza muoversi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come il duca di Veste si traveste male da fanale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perché lo si vuole ritrarre contro la sua volontà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mela si traveste da bel frutto travestito</a:t>
            </a:r>
            <a:endParaRPr lang="it-IT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40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994212" y="627079"/>
            <a:ext cx="6096000" cy="572323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Traduzione 1: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mela girando evoca il melo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paradiso terrestre e Eva e poi Adamo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l’innaffiatoio e i pomi d’ottone delle ringhiere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Canada, le Esperidi, la Normandia, la renetta e l’appiola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Serpente ubriaco di sidro e la Sala della Mela-corda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il peccato originale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it-IT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Traduzione 2:</a:t>
            </a:r>
            <a:endParaRPr lang="it-IT" sz="1400" i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la mela girando evoca il melo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Paradiso terrestre ed Eva e poi Adamo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l’annaffiatoio la spalliera </a:t>
            </a:r>
            <a:r>
              <a:rPr lang="it-IT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Parmentier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scala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Canada le Esperidi la Normandia la Ranetta e l’Appiola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giramento della Pallacorda il giuramento della mela tonda 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come una palla torta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il peccato originale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61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747247" y="1744624"/>
            <a:ext cx="3342043" cy="2744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Traduzione 1: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terrificanti </a:t>
            </a:r>
            <a:r>
              <a:rPr lang="it-IT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semi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della realtà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it-IT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Traduzione </a:t>
            </a:r>
            <a:r>
              <a:rPr lang="it-IT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2:</a:t>
            </a:r>
            <a:endParaRPr lang="it-IT" i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terribili </a:t>
            </a:r>
            <a:r>
              <a:rPr lang="it-IT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grane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della realtà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3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26371" y="935915"/>
            <a:ext cx="1014446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9240" algn="ctr" hangingPunct="0">
              <a:spcAft>
                <a:spcPts val="0"/>
              </a:spcAft>
            </a:pPr>
            <a:r>
              <a:rPr lang="it-IT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QU’EST-CE QU’UN </a:t>
            </a:r>
            <a:r>
              <a:rPr lang="it-IT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«JEU </a:t>
            </a:r>
            <a:r>
              <a:rPr lang="it-IT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MOTS»?</a:t>
            </a:r>
            <a:endParaRPr lang="it-IT" sz="3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69240" algn="ctr" hangingPunct="0">
              <a:spcAft>
                <a:spcPts val="0"/>
              </a:spcAft>
            </a:pPr>
            <a:r>
              <a:rPr lang="it-IT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69240" algn="just" hangingPunct="0">
              <a:spcAft>
                <a:spcPts val="0"/>
              </a:spcAft>
            </a:pP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jeux</a:t>
            </a:r>
            <a:r>
              <a:rPr lang="it-IT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constituent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pour le linguiste un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problème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fort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sérieux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fondamental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mesure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où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il l’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invite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à une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spéculation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formes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fonctions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langage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269240" algn="just" hangingPunct="0">
              <a:spcAft>
                <a:spcPts val="0"/>
              </a:spcAft>
            </a:pP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R="269240" algn="just" hangingPunct="0">
              <a:spcAft>
                <a:spcPts val="0"/>
              </a:spcAft>
            </a:pP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premier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problème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 la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définition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jeu</a:t>
            </a:r>
            <a:r>
              <a:rPr lang="it-IT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de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limites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interférences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imbrications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avec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faits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voisins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qui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partagent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avec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lui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tantôt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leurs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formes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tantôt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leurs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fonctions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269240" algn="just" hangingPunct="0">
              <a:spcAft>
                <a:spcPts val="0"/>
              </a:spcAft>
            </a:pP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Distinguer, par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exemple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entre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jeu</a:t>
            </a:r>
            <a:r>
              <a:rPr lang="it-IT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qui 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it-IT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joue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le </a:t>
            </a:r>
            <a:r>
              <a:rPr lang="it-IT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</a:t>
            </a:r>
            <a:r>
              <a:rPr lang="it-IT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d’esprit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joue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idées</a:t>
            </a:r>
            <a:r>
              <a:rPr lang="it-IT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32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1382" y="24951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6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6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6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Fleurs</a:t>
            </a:r>
            <a:r>
              <a:rPr lang="it-IT" sz="6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6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bleues</a:t>
            </a:r>
            <a:endParaRPr lang="it-IT" sz="6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93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93372" y="1287742"/>
            <a:ext cx="3916680" cy="4351338"/>
          </a:xfrm>
        </p:spPr>
        <p:txBody>
          <a:bodyPr/>
          <a:lstStyle/>
          <a:p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allusions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pastiche</a:t>
            </a: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parodie</a:t>
            </a:r>
          </a:p>
          <a:p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proverbes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figées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jeux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polysémiques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22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54249" y="1281893"/>
            <a:ext cx="10069157" cy="393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Allusions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pastiches, </a:t>
            </a:r>
            <a:r>
              <a:rPr lang="it-IT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parodies</a:t>
            </a:r>
            <a:r>
              <a:rPr lang="it-IT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d’</a:t>
            </a:r>
            <a:r>
              <a:rPr lang="it-IT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autres</a:t>
            </a:r>
            <a:r>
              <a:rPr lang="it-IT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jeux</a:t>
            </a:r>
            <a:r>
              <a:rPr lang="it-IT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it-IT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mots</a:t>
            </a:r>
            <a:r>
              <a:rPr lang="it-IT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traversent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entier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it-IT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Fleurs</a:t>
            </a:r>
            <a:r>
              <a:rPr lang="it-IT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bleues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opérant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mélange de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périodes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historiques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désaxant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chronologie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évènements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se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situent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tantôt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présent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tantôt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passé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Mélanges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genres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puisque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littérature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érudite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littérature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populaire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sont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continuellement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mêlées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Mélanges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codes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langue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écrite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langue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parlée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voisinent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 texte.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Cette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régle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mélange a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été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soutenue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 l’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idée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l’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écriture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est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essentiellement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une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activité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ludique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Et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cette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convinction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 y a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rencontre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le pari Queneau/Calvino.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allusions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aux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littératures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étrangères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sont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nombreuses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et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elles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ne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sont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jamais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explicitées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it-IT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Alice in </a:t>
            </a:r>
            <a:r>
              <a:rPr lang="it-IT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Wonderland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it-IT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Don </a:t>
            </a:r>
            <a:r>
              <a:rPr lang="it-IT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Quichotte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it-IT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Les</a:t>
            </a:r>
            <a:r>
              <a:rPr lang="it-IT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contes</a:t>
            </a:r>
            <a:r>
              <a:rPr lang="it-IT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des</a:t>
            </a:r>
            <a:r>
              <a:rPr lang="it-IT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mille et une </a:t>
            </a:r>
            <a:r>
              <a:rPr lang="it-IT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nuits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La </a:t>
            </a:r>
            <a:r>
              <a:rPr lang="it-IT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Bible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l’</a:t>
            </a:r>
            <a:r>
              <a:rPr lang="it-IT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Iliade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la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philosophie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d’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Heidegger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Rabelais</a:t>
            </a:r>
            <a:r>
              <a:rPr lang="it-IT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Descartes, Hugo, Rimbaud,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Robbe-Grillet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sans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compter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la </a:t>
            </a:r>
            <a:r>
              <a:rPr lang="it-IT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musique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le </a:t>
            </a:r>
            <a:r>
              <a:rPr lang="it-IT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cinéma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la </a:t>
            </a:r>
            <a:r>
              <a:rPr lang="it-IT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peinture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l’</a:t>
            </a:r>
            <a:r>
              <a:rPr lang="it-IT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histoire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et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bien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sur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l’</a:t>
            </a:r>
            <a:r>
              <a:rPr lang="it-IT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auto-</a:t>
            </a:r>
            <a:r>
              <a:rPr lang="it-IT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emprunt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35678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5169" y="25274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allusions</a:t>
            </a:r>
            <a:endParaRPr lang="it-IT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07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2116081"/>
            <a:ext cx="10317480" cy="1057424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c’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était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l’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heure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où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houatures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vont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boire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937260" y="3925159"/>
            <a:ext cx="10317480" cy="1057424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c’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était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l’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heure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tranquille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où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lions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vont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boire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Victor Hugo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Booz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endormi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53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45776" y="397398"/>
            <a:ext cx="10515600" cy="1325563"/>
          </a:xfrm>
        </p:spPr>
        <p:txBody>
          <a:bodyPr>
            <a:normAutofit/>
          </a:bodyPr>
          <a:lstStyle/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Calvino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veut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lui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aussi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faire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allusion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parodier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texte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célèbre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littérature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italienne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4863" y="2035462"/>
            <a:ext cx="11242638" cy="992879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erché era l’ora in cui ogni auto riede alla sua parca mensa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27485" y="3534480"/>
            <a:ext cx="10177631" cy="1489342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iede alla sua parca mensa, fischiando il zappatore</a:t>
            </a:r>
          </a:p>
          <a:p>
            <a:pPr marL="0" indent="0" algn="ctr"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(Giacomo Leopardi, 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sabato del villaggio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66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67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97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259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17897" y="1363047"/>
            <a:ext cx="10192871" cy="939090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quitte la France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aux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nouveaux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parapets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684018" y="3536091"/>
            <a:ext cx="9060628" cy="1078940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regrette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l’Europe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aux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anciens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parapets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(Arthur Rimbaud, 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bateau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ivre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00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5"/>
          <p:cNvSpPr>
            <a:spLocks noGrp="1"/>
          </p:cNvSpPr>
          <p:nvPr>
            <p:ph idx="1"/>
          </p:nvPr>
        </p:nvSpPr>
        <p:spPr>
          <a:xfrm>
            <a:off x="827442" y="2796989"/>
            <a:ext cx="10515600" cy="13984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Typologie</a:t>
            </a:r>
            <a:r>
              <a:rPr lang="it-IT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jeux</a:t>
            </a:r>
            <a:r>
              <a:rPr lang="it-IT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endParaRPr lang="it-IT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78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61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6534" y="1064372"/>
            <a:ext cx="10515600" cy="1325563"/>
          </a:xfrm>
        </p:spPr>
        <p:txBody>
          <a:bodyPr>
            <a:normAutofit/>
          </a:bodyPr>
          <a:lstStyle/>
          <a:p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Calvino </a:t>
            </a:r>
            <a:r>
              <a:rPr lang="it-I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récupère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it-I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Vincenzo Monti, </a:t>
            </a:r>
            <a:r>
              <a:rPr lang="it-I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tiré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A Luisa </a:t>
            </a:r>
            <a:r>
              <a:rPr lang="it-I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Pallavicini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caduta da cavallo: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92075" y="3493060"/>
            <a:ext cx="10661725" cy="7239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Lascio la bella Francia dalle amate sponde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8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1381" y="23768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parodie</a:t>
            </a:r>
            <a:endParaRPr lang="it-IT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5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48639" y="451821"/>
            <a:ext cx="11166437" cy="6015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parodie est le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détournement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déformation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de la lettre d’un texte (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d’un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hypotexte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moyen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d’une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transformation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minimale,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ludique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non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satirique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(Genette, </a:t>
            </a:r>
            <a:r>
              <a:rPr lang="it-IT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Palimpsestes</a:t>
            </a:r>
            <a:r>
              <a:rPr lang="it-IT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La </a:t>
            </a:r>
            <a:r>
              <a:rPr lang="it-IT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Littérature</a:t>
            </a:r>
            <a:r>
              <a:rPr lang="it-IT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</a:t>
            </a:r>
            <a:r>
              <a:rPr lang="it-IT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</a:t>
            </a:r>
            <a:r>
              <a:rPr lang="it-IT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degré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Paris,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Seuil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1982, p. 33,37).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Cette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définition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présuppose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parodie est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essentiellement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genre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parodie est un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phénomène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essentiellement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textuel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intertextuel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dans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sens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large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terme) qui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implique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donc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une relation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entre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deux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textes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C’est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cette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relation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entre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deux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textes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produit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l’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effet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parodique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parodie est un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phénomène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fait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entrer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jeu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une double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compétence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C1 La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création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d’une parodie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présuppose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une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certaine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compétence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chez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l’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auteur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c’est-à-dire la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capacité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reprendre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dans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texte à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parodier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certains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traits pour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travailler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intégrer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à un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nouveau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texte, </a:t>
            </a:r>
            <a:r>
              <a:rPr lang="it-IT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texte </a:t>
            </a:r>
            <a:r>
              <a:rPr lang="it-IT" sz="2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parodiant</a:t>
            </a:r>
            <a:r>
              <a:rPr lang="it-IT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C2 La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deuxième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compétence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est celle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lecteur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Pour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qu’il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ait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parodie, il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faut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parodie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soit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reconnue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44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9547" y="365125"/>
            <a:ext cx="11313459" cy="1325563"/>
          </a:xfrm>
        </p:spPr>
        <p:txBody>
          <a:bodyPr>
            <a:noAutofit/>
          </a:bodyPr>
          <a:lstStyle/>
          <a:p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possibilités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reconnaître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deux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textes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difficiles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le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encore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moins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italien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parodies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courtes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Calvino a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explicité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l’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auteur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le texte de la parodie et il l’a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transformé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ipso facto en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citation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86871" y="2600176"/>
            <a:ext cx="11618258" cy="1186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C’est à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vous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monsieur,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discours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s’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adresse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demoiselle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passant.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4749" y="4141695"/>
            <a:ext cx="11618258" cy="9789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C’est à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vous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s’il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vous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plaît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discours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s’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adresse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 dice il passante a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Cidrolin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citando Molière, Le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Misanthrope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atto I, scena II.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37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73654" y="1524410"/>
            <a:ext cx="10855362" cy="939090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souvent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 me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demande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quand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reverrai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écurie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natale qui m’est une province et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beaucoup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davantage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48870" y="3643667"/>
            <a:ext cx="10580146" cy="992879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Spesso mi chiedo quando rivedrò la mia scuderia natale, qui m’est une province et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beaucoup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davantage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Bellay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Regrets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XXI.</a:t>
            </a:r>
            <a:endParaRPr lang="it-IT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28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proverbes</a:t>
            </a:r>
            <a:endParaRPr lang="it-IT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93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01214" y="688489"/>
            <a:ext cx="5718586" cy="5488474"/>
          </a:xfrm>
        </p:spPr>
        <p:txBody>
          <a:bodyPr>
            <a:normAutofit/>
          </a:bodyPr>
          <a:lstStyle/>
          <a:p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qu’a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parlé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damnée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le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coq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l’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haricot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trop</a:t>
            </a: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Quand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l’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huître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causé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l’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huis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est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très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cassé</a:t>
            </a: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poisson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cause, petit cochon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peu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rose</a:t>
            </a:r>
          </a:p>
          <a:p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bêle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zèbre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ut, voilà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Belzébuth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451899" y="688489"/>
            <a:ext cx="5456817" cy="5488474"/>
          </a:xfrm>
        </p:spPr>
        <p:txBody>
          <a:bodyPr>
            <a:normAutofit/>
          </a:bodyPr>
          <a:lstStyle/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Bestia articolata, anima dannata</a:t>
            </a:r>
          </a:p>
          <a:p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Uccello che parla,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verba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volant</a:t>
            </a:r>
          </a:p>
          <a:p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ostrica parlante non si guarda in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bocca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L’ultimo pesce a parlare ha sempre torto</a:t>
            </a:r>
          </a:p>
          <a:p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la zebra dà del tu, s’avvicina Belzebù.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09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563" y="25274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it-IT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66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119255" y="839098"/>
            <a:ext cx="8337177" cy="5229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it-IT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Provoqué</a:t>
            </a:r>
            <a:r>
              <a:rPr lang="it-IT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it-IT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cette</a:t>
            </a:r>
            <a:r>
              <a:rPr lang="it-IT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sorte, le </a:t>
            </a:r>
            <a:r>
              <a:rPr lang="it-IT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duc</a:t>
            </a:r>
            <a:r>
              <a:rPr lang="it-IT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it-IT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lève</a:t>
            </a:r>
            <a:r>
              <a:rPr lang="it-IT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prend</a:t>
            </a:r>
            <a:r>
              <a:rPr lang="it-IT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it-IT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</a:t>
            </a:r>
            <a:r>
              <a:rPr lang="it-IT" sz="26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escabelle</a:t>
            </a:r>
            <a:r>
              <a:rPr lang="it-IT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la </a:t>
            </a:r>
            <a:r>
              <a:rPr lang="it-IT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brise</a:t>
            </a:r>
            <a:r>
              <a:rPr lang="it-IT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</a:t>
            </a:r>
            <a:r>
              <a:rPr lang="it-IT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it-IT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</a:t>
            </a:r>
            <a:r>
              <a:rPr lang="it-IT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</a:t>
            </a:r>
            <a:r>
              <a:rPr lang="it-IT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cuisinier</a:t>
            </a:r>
            <a:r>
              <a:rPr lang="it-IT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it-IT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Messire</a:t>
            </a:r>
            <a:r>
              <a:rPr lang="it-IT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messire</a:t>
            </a:r>
            <a:r>
              <a:rPr lang="it-IT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</a:t>
            </a:r>
            <a:r>
              <a:rPr lang="it-IT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 maître </a:t>
            </a:r>
            <a:r>
              <a:rPr lang="it-IT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queux</a:t>
            </a:r>
            <a:r>
              <a:rPr lang="it-IT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je </a:t>
            </a:r>
            <a:r>
              <a:rPr lang="it-IT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vous</a:t>
            </a:r>
            <a:r>
              <a:rPr lang="it-IT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supplie</a:t>
            </a:r>
            <a:endParaRPr lang="it-IT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it-IT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humblement</a:t>
            </a:r>
            <a:r>
              <a:rPr lang="it-IT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d’</a:t>
            </a:r>
            <a:r>
              <a:rPr lang="it-IT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avoir</a:t>
            </a:r>
            <a:r>
              <a:rPr lang="it-IT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suprême </a:t>
            </a:r>
            <a:r>
              <a:rPr lang="it-IT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bonté</a:t>
            </a:r>
            <a:r>
              <a:rPr lang="it-IT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ne plus discuter</a:t>
            </a: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it-IT" sz="2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it-IT" sz="26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batons</a:t>
            </a:r>
            <a:r>
              <a:rPr lang="it-IT" sz="2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6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rompus</a:t>
            </a:r>
            <a:endParaRPr lang="it-IT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it-IT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it-IT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it-IT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Provocato in tal guisa, il Duca s’alza, prende</a:t>
            </a: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it-IT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 </a:t>
            </a:r>
            <a:r>
              <a:rPr lang="it-IT" sz="2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panca</a:t>
            </a:r>
            <a:r>
              <a:rPr lang="it-IT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la fracassa sulla schiena del cuoco.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it-IT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Signor mio, signor mio, dice il mastro cuciniere,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it-IT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 supplico umilmente d’avere la suprema bontà di non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it-IT" sz="2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impancarvi ad oratore</a:t>
            </a:r>
            <a:r>
              <a:rPr lang="it-IT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69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897" y="1731981"/>
            <a:ext cx="6114326" cy="4636546"/>
          </a:xfrm>
          <a:prstGeom prst="rect">
            <a:avLst/>
          </a:prstGeom>
        </p:spPr>
      </p:pic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910814" y="702815"/>
            <a:ext cx="9144000" cy="609618"/>
          </a:xfrm>
        </p:spPr>
        <p:txBody>
          <a:bodyPr>
            <a:normAutofit/>
          </a:bodyPr>
          <a:lstStyle/>
          <a:p>
            <a:r>
              <a:rPr 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Tableau </a:t>
            </a:r>
            <a:r>
              <a:rPr lang="it-IT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élaboré</a:t>
            </a:r>
            <a:r>
              <a:rPr 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Pierre </a:t>
            </a:r>
            <a:r>
              <a:rPr lang="it-IT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Guiraud</a:t>
            </a:r>
            <a:endParaRPr lang="it-I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62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34700" y="451820"/>
            <a:ext cx="11069619" cy="600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adverbe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argotique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vachement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très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employé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français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contemporain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surtout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langue orale, est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traduit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italien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dictionnaires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bilingues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 </a:t>
            </a:r>
            <a:r>
              <a:rPr lang="it-IT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maledettamente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it-IT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straordinariamente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en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changeant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niveau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langue de </a:t>
            </a:r>
            <a:r>
              <a:rPr lang="it-IT" sz="20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vachement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Calvino n’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utilise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aucune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traductions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mais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contraire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selon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récupère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expressions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toutes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 langue orale: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Vous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avez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vachement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roupillé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Questo si che si chiama ronfare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savaient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vachement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bien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dessiner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Sapevan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disegnare da maledetti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d’une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voix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vachement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mélodieuse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con una voce melodiosa da restarci secchi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20980" algn="just">
              <a:lnSpc>
                <a:spcPct val="107000"/>
              </a:lnSpc>
              <a:spcAft>
                <a:spcPts val="0"/>
              </a:spcAft>
            </a:pP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Vous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êtes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vachement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mieux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balancée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qu’une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carte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hebdomadaire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20980" algn="just">
              <a:lnSpc>
                <a:spcPct val="107000"/>
              </a:lnSpc>
              <a:spcAft>
                <a:spcPts val="0"/>
              </a:spcAft>
            </a:pP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 lo sa che lei è molleggiata meglio d’una tessera a validità settimanale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86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237591" y="279699"/>
            <a:ext cx="7605656" cy="633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20980">
              <a:lnSpc>
                <a:spcPct val="107000"/>
              </a:lnSpc>
              <a:spcAft>
                <a:spcPts val="0"/>
              </a:spcAft>
            </a:pP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tout ce petit monde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dormait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[…] non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à la belle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20980">
              <a:lnSpc>
                <a:spcPct val="107000"/>
              </a:lnSpc>
              <a:spcAft>
                <a:spcPts val="0"/>
              </a:spcAft>
            </a:pP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étoile, car le ciel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était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couvert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mais à la fortune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20980">
              <a:lnSpc>
                <a:spcPct val="107000"/>
              </a:lnSpc>
              <a:spcAft>
                <a:spcPts val="0"/>
              </a:spcAft>
            </a:pP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commença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bientot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à se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déverser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la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pluie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20980">
              <a:lnSpc>
                <a:spcPct val="107000"/>
              </a:lnSpc>
              <a:spcAft>
                <a:spcPts val="0"/>
              </a:spcAft>
            </a:pP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à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tomber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20980">
              <a:lnSpc>
                <a:spcPct val="107000"/>
              </a:lnSpc>
              <a:spcAft>
                <a:spcPts val="0"/>
              </a:spcAft>
            </a:pP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20980">
              <a:lnSpc>
                <a:spcPct val="107000"/>
              </a:lnSpc>
              <a:spcAft>
                <a:spcPts val="0"/>
              </a:spcAft>
            </a:pP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Quel piccolo mondo dormiva […] alla bella stella, e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20980">
              <a:lnSpc>
                <a:spcPct val="107000"/>
              </a:lnSpc>
              <a:spcAft>
                <a:spcPts val="0"/>
              </a:spcAft>
            </a:pP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meglio dire, raccomandandosi ognuno alla sua stella,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20980">
              <a:lnSpc>
                <a:spcPct val="107000"/>
              </a:lnSpc>
              <a:spcAft>
                <a:spcPts val="0"/>
              </a:spcAft>
            </a:pP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dato che il cielo era coperto.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20980">
              <a:lnSpc>
                <a:spcPct val="107000"/>
              </a:lnSpc>
              <a:spcAft>
                <a:spcPts val="0"/>
              </a:spcAft>
            </a:pP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stelle, ancorché visibili, erano avverse: presto 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20980">
              <a:lnSpc>
                <a:spcPct val="107000"/>
              </a:lnSpc>
              <a:spcAft>
                <a:spcPts val="0"/>
              </a:spcAft>
            </a:pP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pioggia cominciò a cadere…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20980">
              <a:lnSpc>
                <a:spcPct val="107000"/>
              </a:lnSpc>
              <a:spcAft>
                <a:spcPts val="0"/>
              </a:spcAft>
            </a:pP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20980">
              <a:lnSpc>
                <a:spcPct val="107000"/>
              </a:lnSpc>
              <a:spcAft>
                <a:spcPts val="0"/>
              </a:spcAft>
            </a:pP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20980">
              <a:lnSpc>
                <a:spcPct val="107000"/>
              </a:lnSpc>
              <a:spcAft>
                <a:spcPts val="0"/>
              </a:spcAft>
            </a:pP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revenons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à nos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moutons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sont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d’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ailleurs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chats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[…]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20980">
              <a:lnSpc>
                <a:spcPct val="107000"/>
              </a:lnSpc>
              <a:spcAft>
                <a:spcPts val="0"/>
              </a:spcAft>
            </a:pP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Quels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chats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demanda-t-il.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Ceux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vous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fouettez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monsieur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Hégault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it-IT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Torniamo 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 nostri polli ovverossia alle nostre gatte […]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Che gatte? – domandò.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Le gatte che avete da pelare, signor </a:t>
            </a:r>
            <a:r>
              <a:rPr lang="it-I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Hégault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593" y="26457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rivolta delle sette</a:t>
            </a:r>
            <a:endParaRPr lang="it-IT"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07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193" y="119055"/>
            <a:ext cx="4389118" cy="671423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760" y="460561"/>
            <a:ext cx="4496400" cy="586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8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832847" y="573270"/>
            <a:ext cx="6289638" cy="5203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 hangingPunct="0">
              <a:lnSpc>
                <a:spcPct val="107000"/>
              </a:lnSpc>
              <a:spcAft>
                <a:spcPts val="0"/>
              </a:spcAft>
            </a:pP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chiffres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homophones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fontAlgn="base" hangingPunct="0">
              <a:lnSpc>
                <a:spcPct val="107000"/>
              </a:lnSpc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 hangingPunct="0">
              <a:lnSpc>
                <a:spcPct val="107000"/>
              </a:lnSpc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	un</a:t>
            </a:r>
            <a:endParaRPr lang="it-IT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 hangingPunct="0">
              <a:lnSpc>
                <a:spcPct val="107000"/>
              </a:lnSpc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	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deux</a:t>
            </a:r>
            <a:endParaRPr lang="it-IT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 hangingPunct="0">
              <a:lnSpc>
                <a:spcPct val="107000"/>
              </a:lnSpc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	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trois</a:t>
            </a:r>
            <a:endParaRPr lang="it-IT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 hangingPunct="0">
              <a:lnSpc>
                <a:spcPct val="107000"/>
              </a:lnSpc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	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quatre</a:t>
            </a:r>
            <a:endParaRPr lang="it-IT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 hangingPunct="0">
              <a:lnSpc>
                <a:spcPct val="107000"/>
              </a:lnSpc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	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cinq</a:t>
            </a:r>
            <a:endParaRPr lang="it-IT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 hangingPunct="0">
              <a:lnSpc>
                <a:spcPct val="107000"/>
              </a:lnSpc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	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endParaRPr lang="it-IT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 hangingPunct="0">
              <a:lnSpc>
                <a:spcPct val="107000"/>
              </a:lnSpc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	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sept</a:t>
            </a:r>
            <a:endParaRPr lang="it-IT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 hangingPunct="0">
              <a:lnSpc>
                <a:spcPct val="107000"/>
              </a:lnSpc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	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huit</a:t>
            </a:r>
            <a:endParaRPr lang="it-IT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 hangingPunct="0">
              <a:lnSpc>
                <a:spcPct val="107000"/>
              </a:lnSpc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	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neuf</a:t>
            </a:r>
            <a:endParaRPr lang="it-IT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 hangingPunct="0">
              <a:lnSpc>
                <a:spcPct val="107000"/>
              </a:lnSpc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	dix</a:t>
            </a:r>
            <a:endParaRPr lang="it-IT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	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vingt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45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622" y="150606"/>
            <a:ext cx="4261990" cy="655923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414" y="531334"/>
            <a:ext cx="5124295" cy="579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761" y="0"/>
            <a:ext cx="5398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7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774550" y="1086521"/>
            <a:ext cx="1062855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it-IT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textes</a:t>
            </a:r>
            <a:r>
              <a:rPr lang="it-IT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it-IT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contrainte</a:t>
            </a:r>
            <a:endParaRPr lang="it-IT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0">
              <a:spcAft>
                <a:spcPts val="0"/>
              </a:spcAft>
            </a:pPr>
            <a:endParaRPr lang="it-IT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0"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traduction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textes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contrainte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pose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énormément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problèmes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qui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dépendent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directement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nature de la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contrainte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hangingPunct="0"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hangingPunct="0"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abord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hangingPunct="0"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 hangingPunct="0">
              <a:spcAft>
                <a:spcPts val="0"/>
              </a:spcAft>
            </a:pP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contrainte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dure /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contrainte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molle</a:t>
            </a:r>
          </a:p>
          <a:p>
            <a:pPr algn="ctr" hangingPunct="0">
              <a:spcAft>
                <a:spcPts val="0"/>
              </a:spcAft>
            </a:pP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contrainte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déclarée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contrainte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cachée</a:t>
            </a:r>
            <a:endParaRPr lang="it-IT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0">
              <a:spcAft>
                <a:spcPts val="0"/>
              </a:spcAft>
            </a:pPr>
            <a:r>
              <a:rPr lang="it-IT" sz="2400" b="1" dirty="0">
                <a:latin typeface="New York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200" dirty="0"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70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913504" y="26672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7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Petit </a:t>
            </a:r>
            <a:r>
              <a:rPr lang="it-IT" sz="7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abécédaire</a:t>
            </a:r>
            <a:r>
              <a:rPr lang="it-IT" sz="7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7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illustré</a:t>
            </a:r>
            <a:r>
              <a:rPr lang="it-IT" sz="7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98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41064" y="796065"/>
            <a:ext cx="11532197" cy="4410635"/>
          </a:xfrm>
        </p:spPr>
        <p:txBody>
          <a:bodyPr>
            <a:normAutofit fontScale="32500" lnSpcReduction="20000"/>
          </a:bodyPr>
          <a:lstStyle/>
          <a:p>
            <a:pPr marL="0" indent="0" algn="just" hangingPunct="0">
              <a:lnSpc>
                <a:spcPct val="170000"/>
              </a:lnSpc>
              <a:buNone/>
            </a:pPr>
            <a:r>
              <a:rPr lang="it-IT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1969 Georges </a:t>
            </a:r>
            <a:r>
              <a:rPr lang="it-IT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Perec</a:t>
            </a:r>
            <a:r>
              <a:rPr lang="it-IT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redige le</a:t>
            </a:r>
            <a:r>
              <a:rPr lang="it-IT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6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Petit </a:t>
            </a:r>
            <a:r>
              <a:rPr lang="it-IT" sz="6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abécédaire</a:t>
            </a:r>
            <a:r>
              <a:rPr lang="it-IT" sz="6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6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illustré</a:t>
            </a:r>
            <a:r>
              <a:rPr lang="it-IT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pubblicato prima privatamente e poi in </a:t>
            </a:r>
            <a:r>
              <a:rPr lang="it-IT" sz="6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Oulipo</a:t>
            </a:r>
            <a:r>
              <a:rPr lang="it-IT" sz="6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it-IT" sz="6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littérature</a:t>
            </a:r>
            <a:r>
              <a:rPr lang="it-IT" sz="6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6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potentielle</a:t>
            </a:r>
            <a:r>
              <a:rPr lang="it-IT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Gallimard 1973, pp.239-244.</a:t>
            </a:r>
          </a:p>
          <a:p>
            <a:pPr marL="0" indent="0" algn="just" hangingPunct="0">
              <a:lnSpc>
                <a:spcPct val="170000"/>
              </a:lnSpc>
              <a:buNone/>
            </a:pPr>
            <a:r>
              <a:rPr lang="it-IT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E’ composto di 16 brevissimi testi narrativi la cui chiave viene data in fondo al volume: ognuno di essi equivale semanticamente a un altro testo di poche sillabe che a sua volta equivale foneticamente alla successione d’una consonante e delle cinque vocali come nei sillabari: BA-BE-BI-BO-BU, CA-CE-CI-CO-CU, ……….</a:t>
            </a:r>
          </a:p>
          <a:p>
            <a:pPr marL="0" indent="0" algn="just" hangingPunct="0">
              <a:lnSpc>
                <a:spcPct val="170000"/>
              </a:lnSpc>
              <a:buNone/>
            </a:pPr>
            <a:r>
              <a:rPr lang="it-IT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 hangingPunc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324574" y="4130936"/>
            <a:ext cx="35930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it-I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it-I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salon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dames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it-I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papotent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sujet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l’</a:t>
            </a:r>
            <a:r>
              <a:rPr lang="it-I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adultère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it-I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Caquet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qui </a:t>
            </a:r>
            <a:r>
              <a:rPr lang="it-I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cocu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14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473337"/>
            <a:ext cx="10693998" cy="6174890"/>
          </a:xfrm>
        </p:spPr>
        <p:txBody>
          <a:bodyPr>
            <a:normAutofit fontScale="25000" lnSpcReduction="20000"/>
          </a:bodyPr>
          <a:lstStyle/>
          <a:p>
            <a:pPr marL="0" indent="0" algn="ctr" hangingPunct="0">
              <a:buNone/>
            </a:pPr>
            <a:r>
              <a:rPr lang="it-IT" sz="1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calembour</a:t>
            </a:r>
            <a:endParaRPr lang="it-IT" sz="1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hangingPunct="0">
              <a:buNone/>
            </a:pPr>
            <a:r>
              <a:rPr lang="it-IT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Avant</a:t>
            </a:r>
            <a:r>
              <a:rPr lang="it-IT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it-IT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classer</a:t>
            </a:r>
            <a:r>
              <a:rPr lang="it-I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calembours, </a:t>
            </a:r>
            <a:r>
              <a:rPr lang="it-IT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examinons</a:t>
            </a:r>
            <a:r>
              <a:rPr lang="it-I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signification</a:t>
            </a:r>
            <a:r>
              <a:rPr lang="it-I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termes</a:t>
            </a:r>
            <a:r>
              <a:rPr lang="it-I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it-IT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entrent</a:t>
            </a:r>
            <a:r>
              <a:rPr lang="it-I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leur</a:t>
            </a:r>
            <a:r>
              <a:rPr lang="it-I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description</a:t>
            </a:r>
            <a:r>
              <a:rPr lang="it-I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hangingPunct="0">
              <a:buNone/>
            </a:pPr>
            <a:r>
              <a:rPr lang="it-I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 algn="ctr" hangingPunct="0">
              <a:buNone/>
            </a:pPr>
            <a:r>
              <a:rPr lang="it-IT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Homophones</a:t>
            </a:r>
            <a:endParaRPr lang="it-IT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hangingPunct="0">
              <a:buNone/>
            </a:pPr>
            <a:r>
              <a:rPr lang="it-IT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Homonymes</a:t>
            </a:r>
            <a:endParaRPr lang="it-IT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hangingPunct="0">
              <a:buNone/>
            </a:pPr>
            <a:r>
              <a:rPr lang="it-IT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Homographes</a:t>
            </a:r>
            <a:endParaRPr lang="it-IT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hangingPunct="0">
              <a:buNone/>
            </a:pPr>
            <a:r>
              <a:rPr lang="it-IT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Paronymes</a:t>
            </a:r>
            <a:endParaRPr lang="it-IT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hangingPunct="0">
              <a:buNone/>
            </a:pPr>
            <a:r>
              <a:rPr lang="it-IT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Synonymes</a:t>
            </a:r>
            <a:endParaRPr lang="it-IT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hangingPunct="0">
              <a:buNone/>
            </a:pPr>
            <a:r>
              <a:rPr lang="it-IT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Antonymes</a:t>
            </a:r>
            <a:endParaRPr lang="it-IT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hangingPunct="0">
              <a:buNone/>
            </a:pPr>
            <a:r>
              <a:rPr lang="it-I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hangingPunct="0">
              <a:buNone/>
            </a:pPr>
            <a:r>
              <a:rPr lang="it-I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hangingPunct="0">
              <a:buNone/>
            </a:pPr>
            <a:r>
              <a:rPr lang="it-IT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Définition</a:t>
            </a:r>
            <a:r>
              <a:rPr lang="it-I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hangingPunct="0">
              <a:buNone/>
            </a:pPr>
            <a:r>
              <a:rPr lang="it-I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hangingPunct="0">
              <a:buNone/>
            </a:pPr>
            <a:r>
              <a:rPr lang="it-I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s’</a:t>
            </a:r>
            <a:r>
              <a:rPr lang="it-IT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agit</a:t>
            </a:r>
            <a:r>
              <a:rPr lang="it-I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it-IT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énoncé</a:t>
            </a:r>
            <a:r>
              <a:rPr lang="it-I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contenant</a:t>
            </a:r>
            <a:r>
              <a:rPr lang="it-I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it-IT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it-I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it-I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it-I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dont la </a:t>
            </a:r>
            <a:r>
              <a:rPr lang="it-IT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plurivocité</a:t>
            </a:r>
            <a:r>
              <a:rPr lang="it-I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été</a:t>
            </a:r>
            <a:r>
              <a:rPr lang="it-I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intentionnellement</a:t>
            </a:r>
            <a:r>
              <a:rPr lang="it-I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exploitée</a:t>
            </a:r>
            <a:r>
              <a:rPr lang="it-I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son </a:t>
            </a:r>
            <a:r>
              <a:rPr lang="it-IT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émetteur</a:t>
            </a:r>
            <a:r>
              <a:rPr lang="it-I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hangingPunct="0">
              <a:buNone/>
            </a:pPr>
            <a:r>
              <a:rPr lang="it-IT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677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0473" y="978946"/>
            <a:ext cx="10515600" cy="313709"/>
          </a:xfrm>
        </p:spPr>
        <p:txBody>
          <a:bodyPr>
            <a:normAutofit fontScale="90000"/>
          </a:bodyPr>
          <a:lstStyle/>
          <a:p>
            <a:pPr hangingPunct="0"/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Un’operazione 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equivalente presenta in italiano maggiori difficoltà, dato che il rapporto fonetica-ortografia nella nostra lingua non permette varianti se non minime, e dato anche che i monosillabi sono più scarsi, e soprattutto che pochissime parole finiscono in u.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553610" y="1647605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it-IT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Nella clinica gastroenterologica viene</a:t>
            </a:r>
          </a:p>
          <a:p>
            <a:pPr algn="just" hangingPunct="0">
              <a:spcAft>
                <a:spcPts val="0"/>
              </a:spcAft>
            </a:pPr>
            <a:r>
              <a:rPr lang="it-IT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condotta una ricerca sulle feci dei</a:t>
            </a:r>
          </a:p>
          <a:p>
            <a:pPr algn="just" hangingPunct="0">
              <a:spcAft>
                <a:spcPts val="0"/>
              </a:spcAft>
            </a:pPr>
            <a:r>
              <a:rPr lang="it-IT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pazienti. Ogni produzione fecale viene</a:t>
            </a:r>
          </a:p>
          <a:p>
            <a:pPr algn="just" hangingPunct="0">
              <a:spcAft>
                <a:spcPts val="0"/>
              </a:spcAft>
            </a:pPr>
            <a:r>
              <a:rPr lang="it-IT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classificata in diciassette categorie</a:t>
            </a:r>
          </a:p>
          <a:p>
            <a:pPr algn="just" hangingPunct="0">
              <a:spcAft>
                <a:spcPts val="0"/>
              </a:spcAft>
            </a:pPr>
            <a:r>
              <a:rPr lang="it-IT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designate da lettere dell’alfabeto:</a:t>
            </a:r>
          </a:p>
          <a:p>
            <a:pPr algn="just" hangingPunct="0">
              <a:spcAft>
                <a:spcPts val="0"/>
              </a:spcAft>
            </a:pPr>
            <a:r>
              <a:rPr lang="it-IT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dalla A, per le più voluminose, alla</a:t>
            </a:r>
          </a:p>
          <a:p>
            <a:pPr algn="just" hangingPunct="0">
              <a:spcAft>
                <a:spcPts val="0"/>
              </a:spcAft>
            </a:pPr>
            <a:r>
              <a:rPr lang="it-IT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Q, per quelle minuscole. Un infermiere</a:t>
            </a:r>
          </a:p>
          <a:p>
            <a:pPr algn="just" hangingPunct="0">
              <a:spcAft>
                <a:spcPts val="0"/>
              </a:spcAft>
            </a:pPr>
            <a:r>
              <a:rPr lang="it-IT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compie ogni mattino il giro dei reparti,</a:t>
            </a:r>
          </a:p>
          <a:p>
            <a:pPr algn="just" hangingPunct="0">
              <a:spcAft>
                <a:spcPts val="0"/>
              </a:spcAft>
            </a:pPr>
            <a:r>
              <a:rPr lang="it-IT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chiede a ogni ricoverato se ha feci </a:t>
            </a:r>
          </a:p>
          <a:p>
            <a:pPr algn="just" hangingPunct="0">
              <a:spcAft>
                <a:spcPts val="0"/>
              </a:spcAft>
            </a:pPr>
            <a:r>
              <a:rPr lang="it-IT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recenti da mostrare, e dopo una rapida</a:t>
            </a:r>
          </a:p>
          <a:p>
            <a:pPr algn="just" hangingPunct="0">
              <a:spcAft>
                <a:spcPts val="0"/>
              </a:spcAft>
            </a:pPr>
            <a:r>
              <a:rPr lang="it-IT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occhiata, segna la lettera corrispondente</a:t>
            </a:r>
          </a:p>
          <a:p>
            <a:pPr algn="just" hangingPunct="0">
              <a:spcAft>
                <a:spcPts val="0"/>
              </a:spcAft>
            </a:pPr>
            <a:r>
              <a:rPr lang="it-IT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nel registro. Poche parole gli bastano</a:t>
            </a:r>
          </a:p>
          <a:p>
            <a:pPr algn="just" hangingPunct="0">
              <a:spcAft>
                <a:spcPts val="0"/>
              </a:spcAft>
            </a:pPr>
            <a:r>
              <a:rPr lang="it-IT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formulare domande, valutazioni e </a:t>
            </a:r>
          </a:p>
          <a:p>
            <a:pPr algn="just" hangingPunct="0">
              <a:spcAft>
                <a:spcPts val="0"/>
              </a:spcAft>
            </a:pPr>
            <a:r>
              <a:rPr lang="it-IT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conclusioni.</a:t>
            </a:r>
          </a:p>
          <a:p>
            <a:pPr algn="just" hangingPunct="0">
              <a:spcAft>
                <a:spcPts val="0"/>
              </a:spcAft>
            </a:pPr>
            <a:r>
              <a:rPr lang="it-IT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hangingPunct="0">
              <a:spcAft>
                <a:spcPts val="0"/>
              </a:spcAft>
            </a:pPr>
            <a:r>
              <a:rPr lang="it-IT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Cacche? Chicco. Q.</a:t>
            </a:r>
            <a:endParaRPr lang="it-IT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20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1532" y="2624231"/>
            <a:ext cx="11360972" cy="1325563"/>
          </a:xfrm>
        </p:spPr>
        <p:txBody>
          <a:bodyPr>
            <a:normAutofit fontScale="90000"/>
          </a:bodyPr>
          <a:lstStyle/>
          <a:p>
            <a:pPr hangingPunct="0">
              <a:spcAft>
                <a:spcPts val="0"/>
              </a:spcAft>
            </a:pPr>
            <a:r>
              <a:rPr lang="it-IT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lipogramma del lipogramma del lipogramma...</a:t>
            </a:r>
            <a:r>
              <a:rPr lang="it-IT" sz="2400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2400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753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0" y="580913"/>
            <a:ext cx="7311699" cy="610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5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3367144" y="537248"/>
            <a:ext cx="3540162" cy="1325563"/>
          </a:xfrm>
        </p:spPr>
        <p:txBody>
          <a:bodyPr>
            <a:normAutofit/>
          </a:bodyPr>
          <a:lstStyle/>
          <a:p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Recueillement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7144" y="2086983"/>
            <a:ext cx="7596786" cy="36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6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69521"/>
            <a:ext cx="10515600" cy="839731"/>
          </a:xfrm>
        </p:spPr>
        <p:txBody>
          <a:bodyPr>
            <a:normAutofit fontScale="90000"/>
          </a:bodyPr>
          <a:lstStyle/>
          <a:p>
            <a:r>
              <a:rPr lang="it-I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sonetto è riscritto e ricomposto nella riformulazione lipogrammatica, e si tratta della prima delle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000727" y="1409252"/>
            <a:ext cx="5243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en-GB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Trois Chansons du </a:t>
            </a:r>
            <a:r>
              <a:rPr lang="en-GB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fils</a:t>
            </a:r>
            <a:r>
              <a:rPr lang="en-GB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adoptif</a:t>
            </a:r>
            <a:r>
              <a:rPr lang="en-GB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Commandant </a:t>
            </a:r>
            <a:r>
              <a:rPr lang="en-GB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Aupick</a:t>
            </a:r>
            <a:endParaRPr lang="it-IT" dirty="0"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000727" y="2248983"/>
            <a:ext cx="690282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Sois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soumis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mon chagrin, </a:t>
            </a: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puis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ton coin </a:t>
            </a: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sois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sourd</a:t>
            </a:r>
            <a:endParaRPr lang="it-IT" sz="1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 la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voulais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Nuit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voilà, la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voici</a:t>
            </a:r>
            <a:endParaRPr lang="it-IT" sz="1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air tout </a:t>
            </a: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obscurci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sur </a:t>
            </a: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faubourgs</a:t>
            </a:r>
            <a:endParaRPr lang="it-IT" sz="1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Ici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portant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paix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là-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donnant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souci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Tandis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qu'un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vil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magma </a:t>
            </a: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d'humains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oh, trop </a:t>
            </a: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banals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it-IT" sz="1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Sous </a:t>
            </a: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l’aiguillon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Plaisir, </a:t>
            </a: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guillotin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sans amour,</a:t>
            </a:r>
            <a:endParaRPr lang="it-IT" sz="1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puisant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 poison aux </a:t>
            </a: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puants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carnavals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it-IT" sz="1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 chagrin </a:t>
            </a: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saisis-moi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main; </a:t>
            </a: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pour </a:t>
            </a: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toujours</a:t>
            </a:r>
            <a:endParaRPr lang="it-IT" sz="1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Loin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d’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ici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Vois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s’offrir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balcon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d’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oubli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it-IT" sz="1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Aux habits </a:t>
            </a: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pourrissants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partis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it-IT" sz="1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Surgir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fond </a:t>
            </a: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marin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guignon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souriant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it-IT" sz="1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Apollon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moribond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s’assoupir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sous un arc</a:t>
            </a:r>
            <a:endParaRPr lang="it-IT" sz="1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Puis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ainsi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qu’un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drap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noir </a:t>
            </a: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traînant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clair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ponant</a:t>
            </a:r>
            <a:endParaRPr lang="it-IT" sz="1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Ouis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Amour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ouis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Nuit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qui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sourd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du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parc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33233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92074" y="552992"/>
            <a:ext cx="107002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it-IT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rimanere nella </a:t>
            </a:r>
            <a:r>
              <a:rPr lang="it-IT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contrainte</a:t>
            </a:r>
            <a:r>
              <a:rPr lang="it-IT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Valerio Magrelli - in collaborazione con gli studenti, durante un seminario tenutosi durante l’anno accademico 1991-1992, presso il Dipartimento di Lingue e Letterature Romanze dell’Università degli Studi di Pisa - propone una traduzione lipogrammatica del lipogramma </a:t>
            </a:r>
            <a:r>
              <a:rPr lang="it-IT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perecquiano</a:t>
            </a:r>
            <a:endParaRPr lang="it-IT" sz="2000" dirty="0"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261771" y="1876431"/>
            <a:ext cx="5130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Lirica di un figlio adottivo di un tal Capitano </a:t>
            </a:r>
            <a:r>
              <a:rPr lang="it-IT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Aupick</a:t>
            </a: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261771" y="2333505"/>
            <a:ext cx="6096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Sii calmo, o mio sconforto, sii sordo in un tuo angolo.</a:t>
            </a:r>
            <a:endParaRPr lang="it-IT" sz="16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 domandavi il buio, guardalo, sta già qui,</a:t>
            </a:r>
            <a:endParaRPr lang="it-IT" sz="16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Un’aria oscura grava sopra i nostri sobborghi</a:t>
            </a:r>
            <a:endParaRPr lang="it-IT" sz="16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 portando la calma, laggiù donando angoscia.</a:t>
            </a:r>
            <a:endParaRPr lang="it-IT" sz="16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6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Quando un magma di umani, oh, fin troppo banali,</a:t>
            </a:r>
            <a:endParaRPr lang="it-IT" sz="16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Voluttà aguzzato, odiosa ghigliottina,</a:t>
            </a:r>
            <a:endParaRPr lang="it-IT" sz="16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procura il tuo tossico tra luridi bagordi,</a:t>
            </a:r>
            <a:endParaRPr lang="it-IT" sz="16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Mio sconforto, la mano stringimi; mai più indugi,</a:t>
            </a:r>
            <a:endParaRPr lang="it-IT" sz="16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6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 di qui. Guarda offrirsi su balconi d’oblio</a:t>
            </a:r>
            <a:endParaRPr lang="it-IT" sz="16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marci abiti i nostri anni passati; un ghigno</a:t>
            </a:r>
            <a:endParaRPr lang="it-IT" sz="16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scalogna drizzarsi sin dal fondo marino;</a:t>
            </a:r>
            <a:endParaRPr lang="it-IT" sz="16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6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Apollo moribondo sotto un arco assopirsi,</a:t>
            </a:r>
            <a:endParaRPr lang="it-IT" sz="16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Poi, quasi un drappo oscuro trascinato all’aurora,</a:t>
            </a:r>
            <a:endParaRPr lang="it-IT" sz="16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Odi, caro, odi il Buio avanzarsi dal parco.</a:t>
            </a:r>
            <a:endParaRPr lang="it-IT" sz="1600" dirty="0"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57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64196" y="553282"/>
            <a:ext cx="109584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Nel 1995 Piero Falchetta traduce </a:t>
            </a:r>
            <a:r>
              <a:rPr lang="it-IT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 </a:t>
            </a:r>
            <a:r>
              <a:rPr lang="it-IT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Disparition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Perec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 naturalmente anche i testi lipogrammatici in essa contenuti:</a:t>
            </a:r>
            <a:endParaRPr lang="it-IT" sz="2400" dirty="0"/>
          </a:p>
        </p:txBody>
      </p:sp>
      <p:sp>
        <p:nvSpPr>
          <p:cNvPr id="5" name="Rettangolo 4"/>
          <p:cNvSpPr/>
          <p:nvPr/>
        </p:nvSpPr>
        <p:spPr>
          <a:xfrm>
            <a:off x="2978073" y="1547326"/>
            <a:ext cx="6730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brani di un figliastro di Capitan </a:t>
            </a:r>
            <a:r>
              <a:rPr lang="it-IT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Aupick</a:t>
            </a:r>
            <a:r>
              <a:rPr lang="it-IT" dirty="0" smtClean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PLACATI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MIA DOGLIA</a:t>
            </a:r>
            <a:endParaRPr lang="it-IT" dirty="0"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978073" y="1916658"/>
            <a:ext cx="757517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Placati, mia doglia, dal tuo angolo nascosto</a:t>
            </a:r>
            <a:endParaRPr lang="it-IT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Invocavi l’oscuro: sta arrivando qui,</a:t>
            </a:r>
            <a:endParaRPr lang="it-IT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Un’aria cupa circonda la città,</a:t>
            </a:r>
            <a:endParaRPr lang="it-IT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Portando a chi la calma, a chi l’affanno.</a:t>
            </a:r>
            <a:endParaRPr lang="it-IT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Quando vili moltitudini d’umani, oh, banalità,</a:t>
            </a:r>
            <a:endParaRPr lang="it-IT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Spinti dalla Voluttà, il crudo boia,</a:t>
            </a:r>
            <a:endParaRPr lang="it-IT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Vanno incontro ai rimorsi in putridi baccanali,</a:t>
            </a:r>
            <a:endParaRPr lang="it-IT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Dammi, doglia mia, la mano, stiamo qua,</a:t>
            </a:r>
            <a:endParaRPr lang="it-IT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Lontano da loro. Guarda, affacciati sull’oblio, lassù,</a:t>
            </a:r>
            <a:endParaRPr lang="it-IT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nostri anni passati, in abiti strappati;</a:t>
            </a:r>
            <a:endParaRPr lang="it-IT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Guarda alzarsi dall’abisso i rimorsi inappagati;</a:t>
            </a:r>
            <a:endParaRPr lang="it-IT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Apollo moribondo assopito sotto un arco,</a:t>
            </a:r>
            <a:endParaRPr lang="it-IT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Poi, com’un lungo sudario ch’incontro all’Orsa si trascina,</a:t>
            </a:r>
            <a:endParaRPr lang="it-IT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Ascolta, o cara, ascolta, l’Oscurità s’incammina.</a:t>
            </a:r>
            <a:endParaRPr lang="it-IT" dirty="0"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89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761128" y="830801"/>
            <a:ext cx="63900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traduzione dei testi </a:t>
            </a:r>
            <a:r>
              <a:rPr lang="it-IT" sz="2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it-IT" sz="24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contrainte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mostra come la traduzione sia un processo basato sull’enunciazione e non sull’enunciato.</a:t>
            </a:r>
            <a:endParaRPr lang="it-IT" sz="2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Tradurre 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significa rispettare le stesse regole che hanno prodotto/generato il testo di partenza.</a:t>
            </a:r>
            <a:endParaRPr lang="it-IT" sz="2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testo d’arrivo non può quindi essere </a:t>
            </a:r>
            <a:r>
              <a:rPr lang="it-IT" sz="2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s-regolato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 fa della traduzione un atelier di </a:t>
            </a:r>
            <a:r>
              <a:rPr lang="it-IT" sz="24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it-IT" sz="2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-scrittura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sz="2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Così la </a:t>
            </a:r>
            <a:r>
              <a:rPr lang="it-IT" sz="24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contrainte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dovrà essere iscritta-riscritta in ogni sistema di scrittura.</a:t>
            </a:r>
            <a:endParaRPr lang="it-IT" sz="2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200" dirty="0"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69345" y="4692609"/>
            <a:ext cx="11173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/>
            <a:r>
              <a:rPr lang="it-IT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Baudelaire -&gt;  </a:t>
            </a:r>
            <a:r>
              <a:rPr lang="it-IT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Perec</a:t>
            </a:r>
            <a:r>
              <a:rPr lang="it-IT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-&gt;  Magrelli -&gt;  Falchetta -&gt;  </a:t>
            </a:r>
            <a:r>
              <a:rPr lang="it-IT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ecc</a:t>
            </a:r>
            <a:r>
              <a:rPr lang="it-IT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it-IT" sz="3600" dirty="0">
              <a:solidFill>
                <a:prstClr val="black"/>
              </a:solidFill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16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traduction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correspondance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équivalence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925619" y="1443840"/>
            <a:ext cx="820808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problème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qui se pose à la fin de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notre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discours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est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celui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l’alternative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correspondance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équivalence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hangingPunct="0"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hangingPunct="0"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première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cherche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restituer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l’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près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lettre et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significations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 hangingPunct="0"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hangingPunct="0">
              <a:spcAft>
                <a:spcPts val="0"/>
              </a:spcAft>
            </a:pP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tandis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seconde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cherche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recréer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texte,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lequel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réside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aussi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au-delà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expressions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figurant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l’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visée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l’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effet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produit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hangingPunct="0"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hangingPunct="0"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perspective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correspondance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ramène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très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rapidement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problème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«l’</a:t>
            </a:r>
            <a:r>
              <a:rPr lang="it-IT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accident</a:t>
            </a:r>
            <a:r>
              <a:rPr lang="it-IT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langue,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évoqué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l’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exemple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Queneau.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9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55002" y="751344"/>
            <a:ext cx="1140310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résumé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différentes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leçons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traduction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entrevues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travers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exemples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traduction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jeux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suivantes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hangingPunct="0"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hangingPunct="0"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on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traduit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et non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significations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ce qui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inclut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rythmes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jeux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d’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assonances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l’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effet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texte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lecteurs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hangingPunct="0"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hangingPunct="0"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on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traduit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texte, et non de la langue, ce qui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signifie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l’on n’est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assujetti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aux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signifiants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l’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hangingPunct="0"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hangingPunct="0"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enfin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recréation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langue seconde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nécessite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selon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une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adaptation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moins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poussée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aux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ressources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linguistiques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extralinguistiques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langue-culture de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traduction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Adaptation qui,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selon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moi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n’est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une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trahison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l’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auteur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l’oeuvre d’origine, mais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fait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intégrante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processus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traduction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94098" y="203794"/>
            <a:ext cx="1099790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spcAft>
                <a:spcPts val="0"/>
              </a:spcAft>
            </a:pPr>
            <a:r>
              <a:rPr lang="it-IT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Calembours </a:t>
            </a:r>
            <a:r>
              <a:rPr lang="it-IT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sémiques</a:t>
            </a:r>
            <a:r>
              <a:rPr lang="it-IT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it-IT" sz="2400" b="1" dirty="0" smtClean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hangingPunct="0">
              <a:spcAft>
                <a:spcPts val="0"/>
              </a:spcAft>
            </a:pPr>
            <a:r>
              <a:rPr lang="it-IT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s’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agit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calembours qui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exploitent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multiple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(double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2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0">
              <a:spcAft>
                <a:spcPts val="0"/>
              </a:spcAft>
            </a:pPr>
            <a:r>
              <a:rPr lang="it-IT" sz="24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Exemple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calembour de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Bièvre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Louis XV</a:t>
            </a:r>
            <a:endParaRPr lang="it-IT" sz="2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0"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0">
              <a:spcAft>
                <a:spcPts val="0"/>
              </a:spcAft>
            </a:pPr>
            <a:r>
              <a:rPr lang="it-IT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Louis XV s’</a:t>
            </a:r>
            <a:r>
              <a:rPr lang="it-IT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amusait</a:t>
            </a:r>
            <a:r>
              <a:rPr lang="it-IT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quelquefois</a:t>
            </a:r>
            <a:r>
              <a:rPr lang="it-IT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</a:t>
            </a:r>
            <a:r>
              <a:rPr lang="it-IT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pointes</a:t>
            </a:r>
            <a:r>
              <a:rPr lang="it-IT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it-IT" sz="2400" i="1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0">
              <a:spcAft>
                <a:spcPts val="0"/>
              </a:spcAft>
            </a:pPr>
            <a:r>
              <a:rPr lang="it-IT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moment de </a:t>
            </a:r>
            <a:r>
              <a:rPr lang="it-IT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gaieté</a:t>
            </a:r>
            <a:r>
              <a:rPr lang="it-IT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il lui demanda un</a:t>
            </a:r>
            <a:endParaRPr lang="it-IT" sz="2400" i="1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0">
              <a:spcAft>
                <a:spcPts val="0"/>
              </a:spcAft>
            </a:pPr>
            <a:r>
              <a:rPr lang="it-IT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calembour: </a:t>
            </a:r>
            <a:r>
              <a:rPr lang="it-IT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</a:t>
            </a:r>
            <a:r>
              <a:rPr lang="it-IT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quoi</a:t>
            </a:r>
            <a:r>
              <a:rPr lang="it-IT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it-IT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</a:t>
            </a:r>
            <a:r>
              <a:rPr lang="it-IT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Bièvre</a:t>
            </a:r>
            <a:r>
              <a:rPr lang="it-IT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sz="2400" i="1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0">
              <a:spcAft>
                <a:spcPts val="0"/>
              </a:spcAft>
            </a:pPr>
            <a:r>
              <a:rPr lang="it-IT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</a:t>
            </a:r>
            <a:r>
              <a:rPr lang="it-IT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moi</a:t>
            </a:r>
            <a:r>
              <a:rPr lang="it-IT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répondit</a:t>
            </a:r>
            <a:r>
              <a:rPr lang="it-IT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it-IT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i="1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0">
              <a:spcAft>
                <a:spcPts val="0"/>
              </a:spcAft>
            </a:pPr>
            <a:r>
              <a:rPr lang="it-IT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Sire, </a:t>
            </a:r>
            <a:r>
              <a:rPr lang="it-IT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reprit</a:t>
            </a:r>
            <a:r>
              <a:rPr lang="it-IT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-il, </a:t>
            </a:r>
            <a:r>
              <a:rPr lang="it-IT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vous</a:t>
            </a:r>
            <a:r>
              <a:rPr lang="it-IT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n’</a:t>
            </a:r>
            <a:r>
              <a:rPr lang="it-IT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êtes</a:t>
            </a:r>
            <a:r>
              <a:rPr lang="it-IT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</a:t>
            </a:r>
            <a:r>
              <a:rPr lang="it-IT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it-IT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sujet</a:t>
            </a:r>
            <a:r>
              <a:rPr lang="it-IT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hangingPunct="0">
              <a:spcAft>
                <a:spcPts val="0"/>
              </a:spcAft>
            </a:pPr>
            <a:endParaRPr lang="it-IT" sz="2400" i="1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0"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Calembours </a:t>
            </a:r>
            <a:r>
              <a:rPr lang="it-IT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phoniques</a:t>
            </a:r>
            <a:r>
              <a:rPr lang="it-IT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it-IT" sz="2400" b="1" dirty="0" smtClean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s’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agit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l’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utilisation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matériel</a:t>
            </a:r>
            <a:r>
              <a:rPr lang="it-IT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hangingPunct="0">
              <a:spcAft>
                <a:spcPts val="0"/>
              </a:spcAft>
            </a:pPr>
            <a:endParaRPr lang="it-IT" sz="2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>
              <a:spcAft>
                <a:spcPts val="0"/>
              </a:spcAft>
            </a:pPr>
            <a:r>
              <a:rPr lang="it-IT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Calembours </a:t>
            </a:r>
            <a:r>
              <a:rPr lang="it-IT" sz="2400" b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homonymiques</a:t>
            </a:r>
            <a:endParaRPr lang="it-IT" sz="2400" b="1" u="sng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>
              <a:spcAft>
                <a:spcPts val="0"/>
              </a:spcAft>
            </a:pPr>
            <a:endParaRPr lang="it-IT" sz="2400" b="1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 hangingPunct="0">
              <a:spcAft>
                <a:spcPts val="0"/>
              </a:spcAft>
            </a:pPr>
            <a:r>
              <a:rPr lang="it-IT" sz="24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Exemple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doux</a:t>
            </a:r>
            <a:r>
              <a:rPr lang="it-IT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présent</a:t>
            </a:r>
            <a:r>
              <a:rPr lang="it-IT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it-IT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présent</a:t>
            </a:r>
            <a:r>
              <a:rPr lang="it-IT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Prévert</a:t>
            </a:r>
            <a:r>
              <a:rPr lang="it-IT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2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59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65007" y="326438"/>
            <a:ext cx="10488706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it-IT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Bibliographie</a:t>
            </a:r>
            <a:r>
              <a:rPr lang="it-IT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essentielle</a:t>
            </a:r>
            <a:endParaRPr lang="it-IT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endParaRPr lang="it-IT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it-IT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LINGUISTIQUE </a:t>
            </a:r>
            <a:r>
              <a:rPr lang="it-IT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POETIQUE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hangingPunct="0">
              <a:spcAft>
                <a:spcPts val="0"/>
              </a:spcAf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 Umberto,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Lector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fabula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Bompiani, 1979 </a:t>
            </a:r>
          </a:p>
          <a:p>
            <a:pPr algn="just" hangingPunct="0">
              <a:spcAft>
                <a:spcPts val="0"/>
              </a:spcAf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hangingPunct="0">
              <a:spcAft>
                <a:spcPts val="0"/>
              </a:spcAft>
            </a:pP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Guiraud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Pierre,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jeux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Paris, PUF,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sais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-je?, 1976</a:t>
            </a:r>
          </a:p>
          <a:p>
            <a:pPr algn="just" hangingPunct="0">
              <a:spcAft>
                <a:spcPts val="0"/>
              </a:spcAf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hangingPunct="0">
              <a:spcAft>
                <a:spcPts val="0"/>
              </a:spcAft>
            </a:pP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Camproux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,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Langues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romanes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Paris, PUF,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sais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-je?, 1979</a:t>
            </a:r>
          </a:p>
          <a:p>
            <a:pPr algn="just" hangingPunct="0">
              <a:spcAft>
                <a:spcPts val="0"/>
              </a:spcAf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hangingPunct="0">
              <a:spcAft>
                <a:spcPts val="0"/>
              </a:spcAft>
            </a:pP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Marsais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Tropes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Flammarion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1988</a:t>
            </a:r>
          </a:p>
          <a:p>
            <a:pPr algn="just" hangingPunct="0">
              <a:spcAft>
                <a:spcPts val="0"/>
              </a:spcAf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hangingPunct="0">
              <a:spcAft>
                <a:spcPts val="0"/>
              </a:spcAf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Fontanier Pierre,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Figures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discours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Flammarion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1977</a:t>
            </a:r>
          </a:p>
          <a:p>
            <a:pPr algn="just" hangingPunct="0">
              <a:spcAft>
                <a:spcPts val="0"/>
              </a:spcAf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hangingPunct="0">
              <a:spcAft>
                <a:spcPts val="0"/>
              </a:spcAft>
            </a:pP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Dupriez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Bernard,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Gradus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procédés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littéraires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10 18, 1984</a:t>
            </a:r>
          </a:p>
          <a:p>
            <a:pPr algn="just" hangingPunct="0">
              <a:spcAft>
                <a:spcPts val="0"/>
              </a:spcAf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hangingPunct="0">
              <a:spcAft>
                <a:spcPts val="0"/>
              </a:spcAft>
            </a:pP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Dubois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Philippe, 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rhétorique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jeux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1982</a:t>
            </a:r>
          </a:p>
          <a:p>
            <a:pPr algn="just" hangingPunct="0">
              <a:spcAft>
                <a:spcPts val="0"/>
              </a:spcAf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hangingPunct="0">
              <a:spcAft>
                <a:spcPts val="0"/>
              </a:spcAf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français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monde,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Recherches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applicatioons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Humour et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enseignement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langues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juillet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2002</a:t>
            </a:r>
          </a:p>
          <a:p>
            <a:pPr algn="just" hangingPunct="0">
              <a:spcAft>
                <a:spcPts val="0"/>
              </a:spcAf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hangingPunct="0">
              <a:spcAft>
                <a:spcPts val="0"/>
              </a:spcAf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Henry Jacqueline, 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traduction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jeux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Paris, PSN, 2003</a:t>
            </a:r>
          </a:p>
          <a:p>
            <a:pPr algn="just" hangingPunct="0">
              <a:spcAft>
                <a:spcPts val="0"/>
              </a:spcAf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hangingPunct="0">
              <a:spcAft>
                <a:spcPts val="0"/>
              </a:spcAf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Pierre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Berloquin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Dictionnaire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jeux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Encre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1980</a:t>
            </a:r>
          </a:p>
          <a:p>
            <a:pPr algn="just" hangingPunct="0">
              <a:spcAft>
                <a:spcPts val="0"/>
              </a:spcAf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hangingPunct="0">
              <a:spcAft>
                <a:spcPts val="0"/>
              </a:spcAft>
            </a:pP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Marquis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Bièvre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Calembours et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autres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jeux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d’esprit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Payot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2000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88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94099" y="950526"/>
            <a:ext cx="841248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it-IT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SOURCES D’EXEMPLES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Campanile Achille, 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Manuale di conversazione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Milano, Rizzoli, 1973</a:t>
            </a:r>
          </a:p>
          <a:p>
            <a:pPr algn="just" hangingPunct="0">
              <a:spcAft>
                <a:spcPts val="0"/>
              </a:spcAf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hangingPunct="0">
              <a:spcAft>
                <a:spcPts val="0"/>
              </a:spcAf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Queneau Raymond,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Exercices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style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Paris, Gallimard, 1963</a:t>
            </a:r>
          </a:p>
          <a:p>
            <a:pPr algn="just" hangingPunct="0">
              <a:spcAft>
                <a:spcPts val="0"/>
              </a:spcAf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hangingPunct="0">
              <a:spcAft>
                <a:spcPts val="0"/>
              </a:spcAf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Queneau Raymond, 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Esercizi di stile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Torino, Einaudi, 1983 Traduzione di Umberto Eco</a:t>
            </a:r>
          </a:p>
          <a:p>
            <a:pPr algn="just" hangingPunct="0">
              <a:spcAft>
                <a:spcPts val="0"/>
              </a:spcAf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hangingPunct="0">
              <a:spcAft>
                <a:spcPts val="0"/>
              </a:spcAf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Queneau Raymond,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fleurs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bleues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Paris, Gallimard, 1965</a:t>
            </a:r>
          </a:p>
          <a:p>
            <a:pPr algn="just" hangingPunct="0">
              <a:spcAft>
                <a:spcPts val="0"/>
              </a:spcAf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hangingPunct="0">
              <a:spcAft>
                <a:spcPts val="0"/>
              </a:spcAf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Queneau Raymond, 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fiori blu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Torino, Einaudi, 1967 Traduzione di Italo Calvino</a:t>
            </a:r>
          </a:p>
          <a:p>
            <a:pPr algn="just" hangingPunct="0">
              <a:spcAft>
                <a:spcPts val="0"/>
              </a:spcAf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hangingPunct="0">
              <a:spcAft>
                <a:spcPts val="0"/>
              </a:spcAft>
            </a:pP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Perec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Georges, 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Petit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abécédaire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illustré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Oulipo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littérature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potentielle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Paris, Gallimard, 1973, pp. 239-244</a:t>
            </a:r>
          </a:p>
          <a:p>
            <a:pPr algn="just" hangingPunct="0">
              <a:spcAft>
                <a:spcPts val="0"/>
              </a:spcAft>
            </a:pPr>
            <a:r>
              <a:rPr lang="it-IT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Calvino Italo, 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Piccolo sillabario illustrato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Bibliothèque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Oulipienne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n.6,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déjà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publié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revue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Il Caffè, 1977</a:t>
            </a:r>
          </a:p>
          <a:p>
            <a:pPr algn="just" hangingPunct="0">
              <a:spcAft>
                <a:spcPts val="0"/>
              </a:spcAf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hangingPunct="0">
              <a:spcAft>
                <a:spcPts val="0"/>
              </a:spcAf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Baudelaire Charles,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Fleurs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mal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 hangingPunct="0">
              <a:spcAft>
                <a:spcPts val="0"/>
              </a:spcAf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hangingPunct="0">
              <a:spcAft>
                <a:spcPts val="0"/>
              </a:spcAft>
            </a:pP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Perec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Georges, 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disparition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Paris, </a:t>
            </a: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Denoël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1969</a:t>
            </a:r>
          </a:p>
          <a:p>
            <a:pPr algn="just" hangingPunct="0">
              <a:spcAft>
                <a:spcPts val="0"/>
              </a:spcAf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hangingPunct="0">
              <a:spcAft>
                <a:spcPts val="0"/>
              </a:spcAft>
            </a:pPr>
            <a:r>
              <a:rPr lang="it-IT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Perec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Georges, 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scomparsa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Napoli, Guida, 1995 Traduzione di Piero Falchetta</a:t>
            </a:r>
          </a:p>
          <a:p>
            <a:pPr algn="just" hangingPunct="0">
              <a:spcAft>
                <a:spcPts val="0"/>
              </a:spcAf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Magrelli Valerio, 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Nero sonetto solubile. Dieci autori riscrivono una poesia di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Baudelaire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Laterza, 2010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8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51067" y="322730"/>
            <a:ext cx="996158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/>
            <a:r>
              <a:rPr lang="it-IT" sz="2400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Calembours </a:t>
            </a:r>
            <a:r>
              <a:rPr lang="it-IT" sz="2400" b="1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homophoniques</a:t>
            </a:r>
            <a:endParaRPr lang="it-IT" sz="2400" b="1" dirty="0">
              <a:solidFill>
                <a:prstClr val="black"/>
              </a:solidFill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2400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Exemple</a:t>
            </a:r>
            <a:r>
              <a:rPr lang="it-IT" sz="24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it-IT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amer</a:t>
            </a:r>
            <a:r>
              <a:rPr lang="it-IT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it-IT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boi</a:t>
            </a:r>
            <a:r>
              <a:rPr lang="it-IT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endParaRPr lang="it-IT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it-IT" sz="2400" dirty="0">
              <a:solidFill>
                <a:prstClr val="black"/>
              </a:solidFill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2400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Calembours </a:t>
            </a:r>
            <a:r>
              <a:rPr lang="it-IT" sz="2400" b="1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paronymiques</a:t>
            </a:r>
            <a:endParaRPr lang="it-IT" sz="2400" b="1" dirty="0">
              <a:solidFill>
                <a:prstClr val="black"/>
              </a:solidFill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2400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Exemple</a:t>
            </a:r>
            <a:r>
              <a:rPr lang="it-IT" sz="24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it-IT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traduttore, </a:t>
            </a:r>
            <a:r>
              <a:rPr lang="it-IT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traditore</a:t>
            </a:r>
          </a:p>
          <a:p>
            <a:pPr lvl="0" algn="ctr" hangingPunct="0"/>
            <a:endParaRPr lang="it-IT" sz="2400" dirty="0">
              <a:solidFill>
                <a:prstClr val="black"/>
              </a:solidFill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2400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Calembours </a:t>
            </a:r>
            <a:r>
              <a:rPr lang="it-IT" sz="2400" b="1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avec</a:t>
            </a:r>
            <a:r>
              <a:rPr lang="it-IT" sz="2400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allusion</a:t>
            </a:r>
            <a:r>
              <a:rPr lang="it-IT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sz="2400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calembours sans </a:t>
            </a:r>
            <a:r>
              <a:rPr lang="it-IT" sz="2400" b="1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allusion</a:t>
            </a:r>
            <a:endParaRPr lang="it-IT" sz="2400" b="1" dirty="0">
              <a:solidFill>
                <a:prstClr val="black"/>
              </a:solidFill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hangingPunct="0"/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400" dirty="0">
              <a:solidFill>
                <a:prstClr val="black"/>
              </a:solidFill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lvl="0" algn="ctr" hangingPunct="0"/>
            <a:r>
              <a:rPr lang="it-IT" sz="2400" u="sng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Exemple</a:t>
            </a:r>
            <a:r>
              <a:rPr lang="it-IT" sz="24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it-IT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longtemps</a:t>
            </a:r>
            <a:r>
              <a:rPr lang="it-IT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me </a:t>
            </a:r>
            <a:r>
              <a:rPr lang="it-IT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suis</a:t>
            </a:r>
            <a:r>
              <a:rPr lang="it-IT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mouché</a:t>
            </a:r>
            <a:r>
              <a:rPr lang="it-IT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bonheur</a:t>
            </a:r>
            <a:endParaRPr lang="it-IT" sz="2400" i="1" dirty="0">
              <a:solidFill>
                <a:prstClr val="black"/>
              </a:solidFill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lvl="0" algn="ctr" hangingPunct="0"/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it-IT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Robespierre qui </a:t>
            </a:r>
            <a:r>
              <a:rPr lang="it-IT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roule</a:t>
            </a:r>
            <a:r>
              <a:rPr lang="it-IT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n’amasse </a:t>
            </a:r>
            <a:r>
              <a:rPr lang="it-IT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</a:t>
            </a:r>
            <a:r>
              <a:rPr lang="it-IT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mousse</a:t>
            </a:r>
          </a:p>
          <a:p>
            <a:pPr marL="449580" lvl="0" algn="ctr" hangingPunct="0"/>
            <a:endParaRPr lang="it-IT" sz="2400" dirty="0">
              <a:solidFill>
                <a:prstClr val="black"/>
              </a:solidFill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2400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Calembours </a:t>
            </a:r>
            <a:r>
              <a:rPr lang="it-IT" sz="2400" b="1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complexes</a:t>
            </a:r>
            <a:endParaRPr lang="it-IT" sz="2400" b="1" dirty="0">
              <a:solidFill>
                <a:prstClr val="black"/>
              </a:solidFill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hangingPunct="0"/>
            <a:r>
              <a:rPr lang="it-IT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400" dirty="0">
              <a:solidFill>
                <a:prstClr val="black"/>
              </a:solidFill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lvl="0" algn="ctr" hangingPunct="0"/>
            <a:r>
              <a:rPr lang="it-IT" sz="2400" u="sng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Exemple</a:t>
            </a:r>
            <a:r>
              <a:rPr lang="it-IT" sz="24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t-IT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mère</a:t>
            </a:r>
            <a:r>
              <a:rPr lang="it-IT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rit</a:t>
            </a:r>
            <a:r>
              <a:rPr lang="it-IT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son arrondissement</a:t>
            </a:r>
            <a:endParaRPr lang="it-IT" sz="2400" i="1" dirty="0">
              <a:solidFill>
                <a:prstClr val="black"/>
              </a:solidFill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lvl="0" algn="just" hangingPunct="0"/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400" dirty="0">
              <a:solidFill>
                <a:prstClr val="black"/>
              </a:solidFill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 s’</a:t>
            </a:r>
            <a:r>
              <a:rPr lang="it-IT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agit</a:t>
            </a:r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d’un calembour </a:t>
            </a:r>
            <a:r>
              <a:rPr lang="it-IT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homophonique</a:t>
            </a:r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it-IT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mère</a:t>
            </a:r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rit</a:t>
            </a:r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/</a:t>
            </a:r>
            <a:r>
              <a:rPr lang="it-IT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mairie</a:t>
            </a:r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it-IT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suivi</a:t>
            </a:r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d’un calembour </a:t>
            </a:r>
            <a:r>
              <a:rPr lang="it-IT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polysémique</a:t>
            </a:r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it-IT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jeu</a:t>
            </a:r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sémique</a:t>
            </a:r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it-IT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division</a:t>
            </a:r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administrative</a:t>
            </a:r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/ la </a:t>
            </a:r>
            <a:r>
              <a:rPr lang="it-IT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grossesse</a:t>
            </a:r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it-IT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5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5"/>
          <p:cNvSpPr txBox="1">
            <a:spLocks/>
          </p:cNvSpPr>
          <p:nvPr/>
        </p:nvSpPr>
        <p:spPr>
          <a:xfrm>
            <a:off x="913503" y="2657140"/>
            <a:ext cx="10515600" cy="1861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Typologie</a:t>
            </a:r>
            <a:r>
              <a:rPr lang="it-IT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traductions</a:t>
            </a:r>
            <a:r>
              <a:rPr lang="it-IT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jeux</a:t>
            </a:r>
            <a:r>
              <a:rPr lang="it-IT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endParaRPr lang="it-IT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18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2483</Words>
  <Application>Microsoft Office PowerPoint</Application>
  <PresentationFormat>Widescreen</PresentationFormat>
  <Paragraphs>569</Paragraphs>
  <Slides>71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71</vt:i4>
      </vt:variant>
    </vt:vector>
  </HeadingPairs>
  <TitlesOfParts>
    <vt:vector size="78" baseType="lpstr">
      <vt:lpstr>Arial</vt:lpstr>
      <vt:lpstr>Calibri</vt:lpstr>
      <vt:lpstr>Calibri Light</vt:lpstr>
      <vt:lpstr>New York</vt:lpstr>
      <vt:lpstr>Times</vt:lpstr>
      <vt:lpstr>Times New Roman</vt:lpstr>
      <vt:lpstr>1_Tema di Office</vt:lpstr>
      <vt:lpstr> SÉMINAIRES PÉDAGOGIQUES </vt:lpstr>
      <vt:lpstr>Presentazione standard di PowerPoint</vt:lpstr>
      <vt:lpstr>Presentazione standard di PowerPoint</vt:lpstr>
      <vt:lpstr>Presentazione standard di PowerPoint</vt:lpstr>
      <vt:lpstr>Tableau élaboré par Pierre Guiraud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Promenade de Picasso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Les Fleurs bleues</vt:lpstr>
      <vt:lpstr>Presentazione standard di PowerPoint</vt:lpstr>
      <vt:lpstr>Presentazione standard di PowerPoint</vt:lpstr>
      <vt:lpstr>Les allusions</vt:lpstr>
      <vt:lpstr>Presentazione standard di PowerPoint</vt:lpstr>
      <vt:lpstr>Calvino veut lui aussi faire une allusion et parodier un texte célèbre de la littérature italienne: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Calvino récupère un vers de Vincenzo Monti, tiré de A Luisa Pallavicini caduta da cavallo: </vt:lpstr>
      <vt:lpstr>La parodie</vt:lpstr>
      <vt:lpstr>Presentazione standard di PowerPoint</vt:lpstr>
      <vt:lpstr>Les possibilités de reconnaître ces deux textes sont difficiles et le sont encore moins en italien. Dans des parodies plus courtes Calvino a explicité l’auteur et le texte de la parodie et il l’a transformé ipso facto en citation:</vt:lpstr>
      <vt:lpstr>Presentazione standard di PowerPoint</vt:lpstr>
      <vt:lpstr>Les proverbes</vt:lpstr>
      <vt:lpstr>Presentazione standard di PowerPoint</vt:lpstr>
      <vt:lpstr>La motivation</vt:lpstr>
      <vt:lpstr>Presentazione standard di PowerPoint</vt:lpstr>
      <vt:lpstr>Presentazione standard di PowerPoint</vt:lpstr>
      <vt:lpstr>Presentazione standard di PowerPoint</vt:lpstr>
      <vt:lpstr>La rivolta delle sette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Petit abécédaire illustré </vt:lpstr>
      <vt:lpstr>Presentazione standard di PowerPoint</vt:lpstr>
      <vt:lpstr>Un’operazione equivalente presenta in italiano maggiori difficoltà, dato che il rapporto fonetica-ortografia nella nostra lingua non permette varianti se non minime, e dato anche che i monosillabi sono più scarsi, e soprattutto che pochissime parole finiscono in u. </vt:lpstr>
      <vt:lpstr>Il lipogramma del lipogramma del lipogramma... </vt:lpstr>
      <vt:lpstr>Presentazione standard di PowerPoint</vt:lpstr>
      <vt:lpstr>Recueillement</vt:lpstr>
      <vt:lpstr>Il sonetto è riscritto e ricomposto nella riformulazione lipogrammatica, e si tratta della prima delle </vt:lpstr>
      <vt:lpstr>Presentazione standard di PowerPoint</vt:lpstr>
      <vt:lpstr>Presentazione standard di PowerPoint</vt:lpstr>
      <vt:lpstr>Presentazione standard di PowerPoint</vt:lpstr>
      <vt:lpstr>La traduction: correspondance ou équivalence? 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SÉMINAIRES PÉDAGOGIQUES</dc:title>
  <dc:creator>Utente Windows</dc:creator>
  <cp:lastModifiedBy>Maria</cp:lastModifiedBy>
  <cp:revision>57</cp:revision>
  <dcterms:created xsi:type="dcterms:W3CDTF">2018-03-28T10:50:59Z</dcterms:created>
  <dcterms:modified xsi:type="dcterms:W3CDTF">2018-05-10T17:38:07Z</dcterms:modified>
</cp:coreProperties>
</file>